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59" r:id="rId2"/>
    <p:sldId id="326" r:id="rId3"/>
    <p:sldId id="331" r:id="rId4"/>
    <p:sldId id="328" r:id="rId5"/>
    <p:sldId id="329" r:id="rId6"/>
    <p:sldId id="332" r:id="rId7"/>
    <p:sldId id="330" r:id="rId8"/>
    <p:sldId id="333" r:id="rId9"/>
    <p:sldId id="281" r:id="rId10"/>
    <p:sldId id="347" r:id="rId11"/>
    <p:sldId id="346" r:id="rId12"/>
    <p:sldId id="325" r:id="rId13"/>
    <p:sldId id="349" r:id="rId14"/>
    <p:sldId id="292" r:id="rId15"/>
    <p:sldId id="300" r:id="rId16"/>
    <p:sldId id="324" r:id="rId17"/>
    <p:sldId id="303" r:id="rId18"/>
    <p:sldId id="301" r:id="rId19"/>
    <p:sldId id="294" r:id="rId20"/>
    <p:sldId id="322" r:id="rId21"/>
    <p:sldId id="307" r:id="rId22"/>
    <p:sldId id="304" r:id="rId23"/>
    <p:sldId id="305" r:id="rId24"/>
    <p:sldId id="306" r:id="rId25"/>
    <p:sldId id="345" r:id="rId26"/>
    <p:sldId id="350" r:id="rId27"/>
    <p:sldId id="351" r:id="rId28"/>
    <p:sldId id="337" r:id="rId29"/>
    <p:sldId id="339" r:id="rId30"/>
    <p:sldId id="340" r:id="rId31"/>
    <p:sldId id="342" r:id="rId32"/>
    <p:sldId id="341" r:id="rId33"/>
    <p:sldId id="343" r:id="rId34"/>
  </p:sldIdLst>
  <p:sldSz cx="9144000" cy="6858000" type="screen4x3"/>
  <p:notesSz cx="6797675" cy="9926638"/>
  <p:defaultTextStyle>
    <a:defPPr>
      <a:defRPr lang="pt-P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C5C5"/>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1" autoAdjust="0"/>
    <p:restoredTop sz="93924" autoAdjust="0"/>
  </p:normalViewPr>
  <p:slideViewPr>
    <p:cSldViewPr showGuides="1">
      <p:cViewPr varScale="1">
        <p:scale>
          <a:sx n="86" d="100"/>
          <a:sy n="86" d="100"/>
        </p:scale>
        <p:origin x="270" y="84"/>
      </p:cViewPr>
      <p:guideLst>
        <p:guide orient="horz" pos="2160"/>
        <p:guide pos="2880"/>
      </p:guideLst>
    </p:cSldViewPr>
  </p:slideViewPr>
  <p:outlineViewPr>
    <p:cViewPr>
      <p:scale>
        <a:sx n="33" d="100"/>
        <a:sy n="33" d="100"/>
      </p:scale>
      <p:origin x="0" y="16428"/>
    </p:cViewPr>
  </p:outlineViewPr>
  <p:notesTextViewPr>
    <p:cViewPr>
      <p:scale>
        <a:sx n="100" d="100"/>
        <a:sy n="100" d="100"/>
      </p:scale>
      <p:origin x="0" y="0"/>
    </p:cViewPr>
  </p:notesTextViewPr>
  <p:sorterViewPr>
    <p:cViewPr>
      <p:scale>
        <a:sx n="66" d="100"/>
        <a:sy n="66" d="100"/>
      </p:scale>
      <p:origin x="0" y="90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8AA0F0-5C33-4EB8-AEB4-454F0FC4E0A9}"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pt-PT"/>
        </a:p>
      </dgm:t>
    </dgm:pt>
    <dgm:pt modelId="{6F9ACBFA-3821-4B9A-9BFD-FBA78EEB9C1B}">
      <dgm:prSet phldrT="[Text]" custT="1"/>
      <dgm:spPr>
        <a:solidFill>
          <a:schemeClr val="accent3"/>
        </a:solidFill>
      </dgm:spPr>
      <dgm:t>
        <a:bodyPr/>
        <a:lstStyle/>
        <a:p>
          <a:pPr>
            <a:spcAft>
              <a:spcPct val="35000"/>
            </a:spcAft>
          </a:pPr>
          <a:r>
            <a:rPr lang="pt-PT" sz="2300" dirty="0"/>
            <a:t>Extreme   </a:t>
          </a:r>
          <a:r>
            <a:rPr lang="en-GB" sz="2300" noProof="0" dirty="0"/>
            <a:t>Fixed </a:t>
          </a:r>
          <a:r>
            <a:rPr lang="en-GB" sz="1900" noProof="0" dirty="0"/>
            <a:t>with no separate legal tender</a:t>
          </a:r>
        </a:p>
      </dgm:t>
    </dgm:pt>
    <dgm:pt modelId="{E3588B4E-9188-4E58-9076-015B0FCD666C}" type="parTrans" cxnId="{048BB2E6-2D41-4D91-BA49-BEFA2ED8E543}">
      <dgm:prSet/>
      <dgm:spPr/>
      <dgm:t>
        <a:bodyPr/>
        <a:lstStyle/>
        <a:p>
          <a:endParaRPr lang="pt-PT"/>
        </a:p>
      </dgm:t>
    </dgm:pt>
    <dgm:pt modelId="{8CBF1922-E607-4E92-A355-D955C8F16525}" type="sibTrans" cxnId="{048BB2E6-2D41-4D91-BA49-BEFA2ED8E543}">
      <dgm:prSet/>
      <dgm:spPr/>
      <dgm:t>
        <a:bodyPr/>
        <a:lstStyle/>
        <a:p>
          <a:endParaRPr lang="pt-PT"/>
        </a:p>
      </dgm:t>
    </dgm:pt>
    <dgm:pt modelId="{1E782595-43C9-4044-B569-5F37908FCC0F}">
      <dgm:prSet phldrT="[Text]" custT="1"/>
      <dgm:spPr>
        <a:solidFill>
          <a:schemeClr val="accent3"/>
        </a:solidFill>
      </dgm:spPr>
      <dgm:t>
        <a:bodyPr/>
        <a:lstStyle/>
        <a:p>
          <a:pPr>
            <a:spcAft>
              <a:spcPts val="600"/>
            </a:spcAft>
          </a:pPr>
          <a:r>
            <a:rPr lang="pt-PT" sz="2000" dirty="0"/>
            <a:t>Extreme   </a:t>
          </a:r>
          <a:r>
            <a:rPr lang="en-GB" sz="2000" noProof="0" dirty="0"/>
            <a:t>Fixed</a:t>
          </a:r>
          <a:endParaRPr lang="pt-PT" sz="2000" dirty="0"/>
        </a:p>
      </dgm:t>
    </dgm:pt>
    <dgm:pt modelId="{2A2D665F-D19D-497F-BE77-E6EDB3DE0DB1}" type="parTrans" cxnId="{C5D095F6-B34E-4D26-8BF5-8379DE9FB7B8}">
      <dgm:prSet/>
      <dgm:spPr/>
      <dgm:t>
        <a:bodyPr/>
        <a:lstStyle/>
        <a:p>
          <a:endParaRPr lang="pt-PT"/>
        </a:p>
      </dgm:t>
    </dgm:pt>
    <dgm:pt modelId="{AAFAD8B6-66D3-4D33-AEBA-19138A533B82}" type="sibTrans" cxnId="{C5D095F6-B34E-4D26-8BF5-8379DE9FB7B8}">
      <dgm:prSet/>
      <dgm:spPr/>
      <dgm:t>
        <a:bodyPr/>
        <a:lstStyle/>
        <a:p>
          <a:endParaRPr lang="pt-PT"/>
        </a:p>
      </dgm:t>
    </dgm:pt>
    <dgm:pt modelId="{06098060-5F42-4F45-A84C-D9935F923CF4}">
      <dgm:prSet phldrT="[Text]" custT="1"/>
      <dgm:spPr>
        <a:solidFill>
          <a:schemeClr val="accent3">
            <a:alpha val="80000"/>
          </a:schemeClr>
        </a:solidFill>
      </dgm:spPr>
      <dgm:t>
        <a:bodyPr/>
        <a:lstStyle/>
        <a:p>
          <a:r>
            <a:rPr lang="pt-PT" sz="2800" dirty="0" err="1"/>
            <a:t>Tradi-tional</a:t>
          </a:r>
          <a:r>
            <a:rPr lang="pt-PT" sz="2800" dirty="0"/>
            <a:t> </a:t>
          </a:r>
          <a:r>
            <a:rPr lang="pt-PT" sz="2800" dirty="0" err="1"/>
            <a:t>Peg</a:t>
          </a:r>
          <a:endParaRPr lang="pt-PT" sz="2800" dirty="0"/>
        </a:p>
      </dgm:t>
    </dgm:pt>
    <dgm:pt modelId="{F37E2DB4-58C8-4AC6-A140-A7255A0EE111}" type="parTrans" cxnId="{17464505-4EEE-4B35-A5B8-11352058F5FD}">
      <dgm:prSet/>
      <dgm:spPr/>
      <dgm:t>
        <a:bodyPr/>
        <a:lstStyle/>
        <a:p>
          <a:endParaRPr lang="pt-PT"/>
        </a:p>
      </dgm:t>
    </dgm:pt>
    <dgm:pt modelId="{B0AAD8F8-5B7C-4805-8194-00555338454F}" type="sibTrans" cxnId="{17464505-4EEE-4B35-A5B8-11352058F5FD}">
      <dgm:prSet/>
      <dgm:spPr/>
      <dgm:t>
        <a:bodyPr/>
        <a:lstStyle/>
        <a:p>
          <a:endParaRPr lang="pt-PT"/>
        </a:p>
      </dgm:t>
    </dgm:pt>
    <dgm:pt modelId="{0B5B6BC6-A7C4-46FB-AFEE-86B830CB2F51}">
      <dgm:prSet phldrT="[Text]" custT="1"/>
      <dgm:spPr>
        <a:solidFill>
          <a:schemeClr val="accent3">
            <a:alpha val="70000"/>
          </a:schemeClr>
        </a:solidFill>
      </dgm:spPr>
      <dgm:t>
        <a:bodyPr/>
        <a:lstStyle/>
        <a:p>
          <a:r>
            <a:rPr lang="pt-PT" sz="2400" dirty="0" err="1"/>
            <a:t>Crawling</a:t>
          </a:r>
          <a:r>
            <a:rPr lang="pt-PT" sz="2400" dirty="0"/>
            <a:t> </a:t>
          </a:r>
          <a:r>
            <a:rPr lang="pt-PT" sz="2400" dirty="0" err="1"/>
            <a:t>Peg</a:t>
          </a:r>
          <a:endParaRPr lang="pt-PT" sz="2400" dirty="0"/>
        </a:p>
      </dgm:t>
    </dgm:pt>
    <dgm:pt modelId="{DD2B64A0-1D2D-4D8F-A35E-8F3722E1B5A0}" type="parTrans" cxnId="{3B6AB54C-4774-4E1A-9235-9374F0999ADA}">
      <dgm:prSet/>
      <dgm:spPr/>
      <dgm:t>
        <a:bodyPr/>
        <a:lstStyle/>
        <a:p>
          <a:endParaRPr lang="pt-PT"/>
        </a:p>
      </dgm:t>
    </dgm:pt>
    <dgm:pt modelId="{86C94F02-F69F-480D-920B-90B877F591C4}" type="sibTrans" cxnId="{3B6AB54C-4774-4E1A-9235-9374F0999ADA}">
      <dgm:prSet/>
      <dgm:spPr/>
      <dgm:t>
        <a:bodyPr/>
        <a:lstStyle/>
        <a:p>
          <a:endParaRPr lang="pt-PT"/>
        </a:p>
      </dgm:t>
    </dgm:pt>
    <dgm:pt modelId="{7E85ED25-21D8-4AC3-9E39-36E225C68D3C}">
      <dgm:prSet phldrT="[Text]" custT="1"/>
      <dgm:spPr>
        <a:solidFill>
          <a:schemeClr val="accent3">
            <a:alpha val="60000"/>
          </a:schemeClr>
        </a:solidFill>
      </dgm:spPr>
      <dgm:t>
        <a:bodyPr/>
        <a:lstStyle/>
        <a:p>
          <a:r>
            <a:rPr lang="pt-PT" sz="2200" dirty="0" err="1"/>
            <a:t>Currency</a:t>
          </a:r>
          <a:r>
            <a:rPr lang="pt-PT" sz="2200" dirty="0"/>
            <a:t> </a:t>
          </a:r>
          <a:r>
            <a:rPr lang="pt-PT" sz="2200" dirty="0" err="1"/>
            <a:t>Bands</a:t>
          </a:r>
          <a:endParaRPr lang="pt-PT" sz="2200" dirty="0"/>
        </a:p>
      </dgm:t>
    </dgm:pt>
    <dgm:pt modelId="{EE19AA89-4C31-41AA-A2F7-06AFB3626261}" type="sibTrans" cxnId="{82886CC7-2608-411E-8524-E5DC328E2A9A}">
      <dgm:prSet/>
      <dgm:spPr/>
      <dgm:t>
        <a:bodyPr/>
        <a:lstStyle/>
        <a:p>
          <a:endParaRPr lang="pt-PT"/>
        </a:p>
      </dgm:t>
    </dgm:pt>
    <dgm:pt modelId="{94E07621-6E2E-45A0-B185-1B00A7C9C9D4}" type="parTrans" cxnId="{82886CC7-2608-411E-8524-E5DC328E2A9A}">
      <dgm:prSet/>
      <dgm:spPr/>
      <dgm:t>
        <a:bodyPr/>
        <a:lstStyle/>
        <a:p>
          <a:endParaRPr lang="pt-PT"/>
        </a:p>
      </dgm:t>
    </dgm:pt>
    <dgm:pt modelId="{61075E73-6C53-4143-852A-C0C3157A667B}">
      <dgm:prSet phldrT="[Text]" custT="1"/>
      <dgm:spPr>
        <a:solidFill>
          <a:schemeClr val="accent3">
            <a:alpha val="40000"/>
          </a:schemeClr>
        </a:solidFill>
      </dgm:spPr>
      <dgm:t>
        <a:bodyPr/>
        <a:lstStyle/>
        <a:p>
          <a:r>
            <a:rPr lang="pt-PT" sz="2000" dirty="0" err="1"/>
            <a:t>Dirty</a:t>
          </a:r>
          <a:r>
            <a:rPr lang="pt-PT" sz="2000" dirty="0"/>
            <a:t> </a:t>
          </a:r>
          <a:r>
            <a:rPr lang="pt-PT" sz="1800" dirty="0"/>
            <a:t>(</a:t>
          </a:r>
          <a:r>
            <a:rPr lang="pt-PT" sz="1800" dirty="0" err="1"/>
            <a:t>managed</a:t>
          </a:r>
          <a:r>
            <a:rPr lang="pt-PT" sz="1800" dirty="0"/>
            <a:t>)</a:t>
          </a:r>
        </a:p>
      </dgm:t>
    </dgm:pt>
    <dgm:pt modelId="{65E39791-972E-453A-BB26-BC0D3A5F4409}" type="parTrans" cxnId="{BCA6B9A1-6FED-4BE1-83C1-E80CF7F1C89A}">
      <dgm:prSet/>
      <dgm:spPr/>
      <dgm:t>
        <a:bodyPr/>
        <a:lstStyle/>
        <a:p>
          <a:endParaRPr lang="pt-PT"/>
        </a:p>
      </dgm:t>
    </dgm:pt>
    <dgm:pt modelId="{88CADC0D-62C8-45F6-AE23-8F6C7B8AC366}" type="sibTrans" cxnId="{BCA6B9A1-6FED-4BE1-83C1-E80CF7F1C89A}">
      <dgm:prSet/>
      <dgm:spPr/>
      <dgm:t>
        <a:bodyPr/>
        <a:lstStyle/>
        <a:p>
          <a:endParaRPr lang="pt-PT"/>
        </a:p>
      </dgm:t>
    </dgm:pt>
    <dgm:pt modelId="{150FFB27-A3E1-4260-B13B-CD74C4042FEB}">
      <dgm:prSet phldrT="[Text]" custT="1"/>
      <dgm:spPr>
        <a:solidFill>
          <a:schemeClr val="accent3">
            <a:alpha val="40000"/>
          </a:schemeClr>
        </a:solidFill>
      </dgm:spPr>
      <dgm:t>
        <a:bodyPr/>
        <a:lstStyle/>
        <a:p>
          <a:r>
            <a:rPr lang="pt-PT" sz="2000" dirty="0" err="1"/>
            <a:t>Clean</a:t>
          </a:r>
          <a:endParaRPr lang="pt-PT" sz="2000" dirty="0"/>
        </a:p>
      </dgm:t>
    </dgm:pt>
    <dgm:pt modelId="{AC03A0C9-E9D9-4E41-9FAF-5D62DA31A380}" type="parTrans" cxnId="{C004CABD-2D53-4D06-B8AE-FA90A539DA4B}">
      <dgm:prSet/>
      <dgm:spPr/>
      <dgm:t>
        <a:bodyPr/>
        <a:lstStyle/>
        <a:p>
          <a:endParaRPr lang="pt-PT"/>
        </a:p>
      </dgm:t>
    </dgm:pt>
    <dgm:pt modelId="{23AF7533-AC70-45D2-A563-AF4A22E49ACF}" type="sibTrans" cxnId="{C004CABD-2D53-4D06-B8AE-FA90A539DA4B}">
      <dgm:prSet/>
      <dgm:spPr/>
      <dgm:t>
        <a:bodyPr/>
        <a:lstStyle/>
        <a:p>
          <a:endParaRPr lang="pt-PT"/>
        </a:p>
      </dgm:t>
    </dgm:pt>
    <dgm:pt modelId="{D6996AA2-CBE8-47DE-98E9-26F4F10CB004}">
      <dgm:prSet phldrT="[Text]" custT="1"/>
      <dgm:spPr>
        <a:solidFill>
          <a:schemeClr val="accent3">
            <a:alpha val="40000"/>
          </a:schemeClr>
        </a:solidFill>
      </dgm:spPr>
      <dgm:t>
        <a:bodyPr/>
        <a:lstStyle/>
        <a:p>
          <a:r>
            <a:rPr lang="pt-PT" sz="2400" dirty="0" err="1"/>
            <a:t>Floating</a:t>
          </a:r>
          <a:r>
            <a:rPr lang="pt-PT" sz="2400" dirty="0"/>
            <a:t> </a:t>
          </a:r>
          <a:r>
            <a:rPr lang="pt-PT" sz="2400" dirty="0" err="1"/>
            <a:t>exchange</a:t>
          </a:r>
          <a:r>
            <a:rPr lang="pt-PT" sz="2400" dirty="0"/>
            <a:t> rates</a:t>
          </a:r>
        </a:p>
      </dgm:t>
    </dgm:pt>
    <dgm:pt modelId="{63700BDF-1CED-4D44-8245-1BB144BECE56}" type="sibTrans" cxnId="{B594C2F3-CDC4-417A-AB5E-6620B7D44B31}">
      <dgm:prSet/>
      <dgm:spPr/>
      <dgm:t>
        <a:bodyPr/>
        <a:lstStyle/>
        <a:p>
          <a:endParaRPr lang="pt-PT"/>
        </a:p>
      </dgm:t>
    </dgm:pt>
    <dgm:pt modelId="{A9729E89-5E82-4CD7-B5B1-AFBB2C5B20AD}" type="parTrans" cxnId="{B594C2F3-CDC4-417A-AB5E-6620B7D44B31}">
      <dgm:prSet/>
      <dgm:spPr/>
      <dgm:t>
        <a:bodyPr/>
        <a:lstStyle/>
        <a:p>
          <a:endParaRPr lang="pt-PT"/>
        </a:p>
      </dgm:t>
    </dgm:pt>
    <dgm:pt modelId="{A6131936-AF74-4FED-A9AE-A539F60118CD}">
      <dgm:prSet phldrT="[Text]" custT="1"/>
      <dgm:spPr>
        <a:solidFill>
          <a:schemeClr val="accent3"/>
        </a:solidFill>
      </dgm:spPr>
      <dgm:t>
        <a:bodyPr/>
        <a:lstStyle/>
        <a:p>
          <a:pPr>
            <a:spcAft>
              <a:spcPct val="35000"/>
            </a:spcAft>
          </a:pPr>
          <a:r>
            <a:rPr lang="en-GB" sz="2000" noProof="0" dirty="0" err="1"/>
            <a:t>Mone-tary</a:t>
          </a:r>
          <a:r>
            <a:rPr lang="en-GB" sz="2000" noProof="0" dirty="0"/>
            <a:t> Union</a:t>
          </a:r>
        </a:p>
      </dgm:t>
    </dgm:pt>
    <dgm:pt modelId="{6DB10C89-03C4-4581-BD47-71FD36E2379C}" type="parTrans" cxnId="{8D04EE3D-4BC1-4D11-89CA-5FA5E771C255}">
      <dgm:prSet/>
      <dgm:spPr/>
      <dgm:t>
        <a:bodyPr/>
        <a:lstStyle/>
        <a:p>
          <a:endParaRPr lang="pt-PT"/>
        </a:p>
      </dgm:t>
    </dgm:pt>
    <dgm:pt modelId="{18F4B28A-57F3-4805-AAA0-3948ECE238DE}" type="sibTrans" cxnId="{8D04EE3D-4BC1-4D11-89CA-5FA5E771C255}">
      <dgm:prSet/>
      <dgm:spPr/>
      <dgm:t>
        <a:bodyPr/>
        <a:lstStyle/>
        <a:p>
          <a:endParaRPr lang="pt-PT"/>
        </a:p>
      </dgm:t>
    </dgm:pt>
    <dgm:pt modelId="{A40C2421-17CC-4B50-8F08-32E30A7B1EEC}">
      <dgm:prSet phldrT="[Text]" custScaleX="111131" custT="1"/>
      <dgm:spPr>
        <a:solidFill>
          <a:schemeClr val="accent3"/>
        </a:solidFill>
      </dgm:spPr>
      <dgm:t>
        <a:bodyPr/>
        <a:lstStyle/>
        <a:p>
          <a:pPr>
            <a:spcAft>
              <a:spcPct val="35000"/>
            </a:spcAft>
          </a:pPr>
          <a:r>
            <a:rPr lang="pt-PT" sz="2000" dirty="0" err="1"/>
            <a:t>Dollarization</a:t>
          </a:r>
          <a:r>
            <a:rPr lang="pt-PT" sz="2000" dirty="0"/>
            <a:t>/ </a:t>
          </a:r>
          <a:r>
            <a:rPr lang="pt-PT" sz="2000" dirty="0" err="1"/>
            <a:t>Euroization</a:t>
          </a:r>
          <a:endParaRPr lang="en-GB" sz="2000" noProof="0" dirty="0"/>
        </a:p>
      </dgm:t>
    </dgm:pt>
    <dgm:pt modelId="{9DEB7344-1488-4AE1-9D7F-974096741410}" type="parTrans" cxnId="{A37A203C-27EC-4CAA-A2F9-60E933FFD1E6}">
      <dgm:prSet/>
      <dgm:spPr/>
      <dgm:t>
        <a:bodyPr/>
        <a:lstStyle/>
        <a:p>
          <a:endParaRPr lang="pt-PT"/>
        </a:p>
      </dgm:t>
    </dgm:pt>
    <dgm:pt modelId="{B9FD3202-761F-4969-B663-5EB233E91D50}" type="sibTrans" cxnId="{A37A203C-27EC-4CAA-A2F9-60E933FFD1E6}">
      <dgm:prSet/>
      <dgm:spPr/>
      <dgm:t>
        <a:bodyPr/>
        <a:lstStyle/>
        <a:p>
          <a:endParaRPr lang="pt-PT"/>
        </a:p>
      </dgm:t>
    </dgm:pt>
    <dgm:pt modelId="{775A744C-3F20-4ABF-8785-7908C6BEB0DB}">
      <dgm:prSet phldrT="[Text]" custT="1"/>
      <dgm:spPr>
        <a:solidFill>
          <a:schemeClr val="accent3"/>
        </a:solidFill>
      </dgm:spPr>
      <dgm:t>
        <a:bodyPr/>
        <a:lstStyle/>
        <a:p>
          <a:pPr>
            <a:spcAft>
              <a:spcPts val="600"/>
            </a:spcAft>
          </a:pPr>
          <a:r>
            <a:rPr lang="pt-PT" sz="1900" dirty="0" err="1"/>
            <a:t>Currency</a:t>
          </a:r>
          <a:r>
            <a:rPr lang="pt-PT" sz="1900" dirty="0"/>
            <a:t> </a:t>
          </a:r>
          <a:r>
            <a:rPr lang="pt-PT" sz="2000" dirty="0" err="1"/>
            <a:t>Board</a:t>
          </a:r>
          <a:endParaRPr lang="pt-PT" sz="2000" dirty="0"/>
        </a:p>
      </dgm:t>
    </dgm:pt>
    <dgm:pt modelId="{28860C17-B1F2-44DB-B715-78B14DAA231B}" type="parTrans" cxnId="{AE38EE8E-8230-49CF-83D4-1B3CC7516C41}">
      <dgm:prSet/>
      <dgm:spPr/>
      <dgm:t>
        <a:bodyPr/>
        <a:lstStyle/>
        <a:p>
          <a:endParaRPr lang="pt-PT"/>
        </a:p>
      </dgm:t>
    </dgm:pt>
    <dgm:pt modelId="{FD4E84B6-7754-440F-8D56-671832280848}" type="sibTrans" cxnId="{AE38EE8E-8230-49CF-83D4-1B3CC7516C41}">
      <dgm:prSet/>
      <dgm:spPr/>
      <dgm:t>
        <a:bodyPr/>
        <a:lstStyle/>
        <a:p>
          <a:endParaRPr lang="pt-PT"/>
        </a:p>
      </dgm:t>
    </dgm:pt>
    <dgm:pt modelId="{6462522B-6DA9-4AA7-BF76-893384A5628F}" type="pres">
      <dgm:prSet presAssocID="{A08AA0F0-5C33-4EB8-AEB4-454F0FC4E0A9}" presName="Name0" presStyleCnt="0">
        <dgm:presLayoutVars>
          <dgm:dir/>
          <dgm:resizeHandles val="exact"/>
        </dgm:presLayoutVars>
      </dgm:prSet>
      <dgm:spPr/>
      <dgm:t>
        <a:bodyPr/>
        <a:lstStyle/>
        <a:p>
          <a:endParaRPr lang="pt-PT"/>
        </a:p>
      </dgm:t>
    </dgm:pt>
    <dgm:pt modelId="{7F5168B1-34D0-4495-B520-BE862915B5B7}" type="pres">
      <dgm:prSet presAssocID="{6F9ACBFA-3821-4B9A-9BFD-FBA78EEB9C1B}" presName="node" presStyleLbl="node1" presStyleIdx="0" presStyleCnt="6" custScaleX="96608">
        <dgm:presLayoutVars>
          <dgm:bulletEnabled val="1"/>
        </dgm:presLayoutVars>
      </dgm:prSet>
      <dgm:spPr/>
      <dgm:t>
        <a:bodyPr/>
        <a:lstStyle/>
        <a:p>
          <a:endParaRPr lang="pt-PT"/>
        </a:p>
      </dgm:t>
    </dgm:pt>
    <dgm:pt modelId="{EEC4F493-07C1-4F6F-A638-6CE38270A151}" type="pres">
      <dgm:prSet presAssocID="{8CBF1922-E607-4E92-A355-D955C8F16525}" presName="sibTrans" presStyleCnt="0"/>
      <dgm:spPr/>
    </dgm:pt>
    <dgm:pt modelId="{C2D0AA8B-0B9F-4F3A-B7B6-9B265C9A3602}" type="pres">
      <dgm:prSet presAssocID="{1E782595-43C9-4044-B569-5F37908FCC0F}" presName="node" presStyleLbl="node1" presStyleIdx="1" presStyleCnt="6" custScaleX="102280">
        <dgm:presLayoutVars>
          <dgm:bulletEnabled val="1"/>
        </dgm:presLayoutVars>
      </dgm:prSet>
      <dgm:spPr/>
      <dgm:t>
        <a:bodyPr/>
        <a:lstStyle/>
        <a:p>
          <a:endParaRPr lang="pt-PT"/>
        </a:p>
      </dgm:t>
    </dgm:pt>
    <dgm:pt modelId="{A65378D5-C4B2-4294-9401-F93006698FCC}" type="pres">
      <dgm:prSet presAssocID="{AAFAD8B6-66D3-4D33-AEBA-19138A533B82}" presName="sibTrans" presStyleCnt="0"/>
      <dgm:spPr/>
    </dgm:pt>
    <dgm:pt modelId="{75486DAE-C5C1-44BA-A37D-B245E477F9D6}" type="pres">
      <dgm:prSet presAssocID="{06098060-5F42-4F45-A84C-D9935F923CF4}" presName="node" presStyleLbl="node1" presStyleIdx="2" presStyleCnt="6" custScaleX="87646">
        <dgm:presLayoutVars>
          <dgm:bulletEnabled val="1"/>
        </dgm:presLayoutVars>
      </dgm:prSet>
      <dgm:spPr/>
      <dgm:t>
        <a:bodyPr/>
        <a:lstStyle/>
        <a:p>
          <a:endParaRPr lang="pt-PT"/>
        </a:p>
      </dgm:t>
    </dgm:pt>
    <dgm:pt modelId="{AA671907-0246-405B-9F2B-7D20B1EE0964}" type="pres">
      <dgm:prSet presAssocID="{B0AAD8F8-5B7C-4805-8194-00555338454F}" presName="sibTrans" presStyleCnt="0"/>
      <dgm:spPr/>
    </dgm:pt>
    <dgm:pt modelId="{7105B5F7-EE25-4F34-8D01-EBD34607315D}" type="pres">
      <dgm:prSet presAssocID="{0B5B6BC6-A7C4-46FB-AFEE-86B830CB2F51}" presName="node" presStyleLbl="node1" presStyleIdx="3" presStyleCnt="6" custScaleX="67579">
        <dgm:presLayoutVars>
          <dgm:bulletEnabled val="1"/>
        </dgm:presLayoutVars>
      </dgm:prSet>
      <dgm:spPr/>
      <dgm:t>
        <a:bodyPr/>
        <a:lstStyle/>
        <a:p>
          <a:endParaRPr lang="pt-PT"/>
        </a:p>
      </dgm:t>
    </dgm:pt>
    <dgm:pt modelId="{21C7D023-501C-4FEB-A190-33CBF1C92A2C}" type="pres">
      <dgm:prSet presAssocID="{86C94F02-F69F-480D-920B-90B877F591C4}" presName="sibTrans" presStyleCnt="0"/>
      <dgm:spPr/>
    </dgm:pt>
    <dgm:pt modelId="{28D4251A-764A-418C-9150-7DA7C924E6EB}" type="pres">
      <dgm:prSet presAssocID="{7E85ED25-21D8-4AC3-9E39-36E225C68D3C}" presName="node" presStyleLbl="node1" presStyleIdx="4" presStyleCnt="6" custScaleX="91586">
        <dgm:presLayoutVars>
          <dgm:bulletEnabled val="1"/>
        </dgm:presLayoutVars>
      </dgm:prSet>
      <dgm:spPr/>
      <dgm:t>
        <a:bodyPr/>
        <a:lstStyle/>
        <a:p>
          <a:endParaRPr lang="pt-PT"/>
        </a:p>
      </dgm:t>
    </dgm:pt>
    <dgm:pt modelId="{6443792B-2497-4E0D-8D3C-8DCEA33A8887}" type="pres">
      <dgm:prSet presAssocID="{EE19AA89-4C31-41AA-A2F7-06AFB3626261}" presName="sibTrans" presStyleCnt="0"/>
      <dgm:spPr/>
    </dgm:pt>
    <dgm:pt modelId="{0D46C466-7D5A-4B70-B47F-504DFA58339A}" type="pres">
      <dgm:prSet presAssocID="{D6996AA2-CBE8-47DE-98E9-26F4F10CB004}" presName="node" presStyleLbl="node1" presStyleIdx="5" presStyleCnt="6">
        <dgm:presLayoutVars>
          <dgm:bulletEnabled val="1"/>
        </dgm:presLayoutVars>
      </dgm:prSet>
      <dgm:spPr/>
      <dgm:t>
        <a:bodyPr/>
        <a:lstStyle/>
        <a:p>
          <a:endParaRPr lang="pt-PT"/>
        </a:p>
      </dgm:t>
    </dgm:pt>
  </dgm:ptLst>
  <dgm:cxnLst>
    <dgm:cxn modelId="{5DCACC83-78CA-4FBA-95D0-460BEC7D1766}" type="presOf" srcId="{6F9ACBFA-3821-4B9A-9BFD-FBA78EEB9C1B}" destId="{7F5168B1-34D0-4495-B520-BE862915B5B7}" srcOrd="0" destOrd="0" presId="urn:microsoft.com/office/officeart/2005/8/layout/hList6"/>
    <dgm:cxn modelId="{AE38EE8E-8230-49CF-83D4-1B3CC7516C41}" srcId="{1E782595-43C9-4044-B569-5F37908FCC0F}" destId="{775A744C-3F20-4ABF-8785-7908C6BEB0DB}" srcOrd="0" destOrd="0" parTransId="{28860C17-B1F2-44DB-B715-78B14DAA231B}" sibTransId="{FD4E84B6-7754-440F-8D56-671832280848}"/>
    <dgm:cxn modelId="{82886CC7-2608-411E-8524-E5DC328E2A9A}" srcId="{A08AA0F0-5C33-4EB8-AEB4-454F0FC4E0A9}" destId="{7E85ED25-21D8-4AC3-9E39-36E225C68D3C}" srcOrd="4" destOrd="0" parTransId="{94E07621-6E2E-45A0-B185-1B00A7C9C9D4}" sibTransId="{EE19AA89-4C31-41AA-A2F7-06AFB3626261}"/>
    <dgm:cxn modelId="{38C34065-BF41-4951-9456-B82483EE6866}" type="presOf" srcId="{61075E73-6C53-4143-852A-C0C3157A667B}" destId="{0D46C466-7D5A-4B70-B47F-504DFA58339A}" srcOrd="0" destOrd="1" presId="urn:microsoft.com/office/officeart/2005/8/layout/hList6"/>
    <dgm:cxn modelId="{17464505-4EEE-4B35-A5B8-11352058F5FD}" srcId="{A08AA0F0-5C33-4EB8-AEB4-454F0FC4E0A9}" destId="{06098060-5F42-4F45-A84C-D9935F923CF4}" srcOrd="2" destOrd="0" parTransId="{F37E2DB4-58C8-4AC6-A140-A7255A0EE111}" sibTransId="{B0AAD8F8-5B7C-4805-8194-00555338454F}"/>
    <dgm:cxn modelId="{255A3507-3FDD-4BEB-B17E-54A33A7AB79D}" type="presOf" srcId="{06098060-5F42-4F45-A84C-D9935F923CF4}" destId="{75486DAE-C5C1-44BA-A37D-B245E477F9D6}" srcOrd="0" destOrd="0" presId="urn:microsoft.com/office/officeart/2005/8/layout/hList6"/>
    <dgm:cxn modelId="{3B6AB54C-4774-4E1A-9235-9374F0999ADA}" srcId="{A08AA0F0-5C33-4EB8-AEB4-454F0FC4E0A9}" destId="{0B5B6BC6-A7C4-46FB-AFEE-86B830CB2F51}" srcOrd="3" destOrd="0" parTransId="{DD2B64A0-1D2D-4D8F-A35E-8F3722E1B5A0}" sibTransId="{86C94F02-F69F-480D-920B-90B877F591C4}"/>
    <dgm:cxn modelId="{048BB2E6-2D41-4D91-BA49-BEFA2ED8E543}" srcId="{A08AA0F0-5C33-4EB8-AEB4-454F0FC4E0A9}" destId="{6F9ACBFA-3821-4B9A-9BFD-FBA78EEB9C1B}" srcOrd="0" destOrd="0" parTransId="{E3588B4E-9188-4E58-9076-015B0FCD666C}" sibTransId="{8CBF1922-E607-4E92-A355-D955C8F16525}"/>
    <dgm:cxn modelId="{673A1A64-E02A-4E04-87F9-3236B1DA4DAD}" type="presOf" srcId="{0B5B6BC6-A7C4-46FB-AFEE-86B830CB2F51}" destId="{7105B5F7-EE25-4F34-8D01-EBD34607315D}" srcOrd="0" destOrd="0" presId="urn:microsoft.com/office/officeart/2005/8/layout/hList6"/>
    <dgm:cxn modelId="{68CCCCB8-FC5A-4B4C-AC9E-203B9212A7DD}" type="presOf" srcId="{7E85ED25-21D8-4AC3-9E39-36E225C68D3C}" destId="{28D4251A-764A-418C-9150-7DA7C924E6EB}" srcOrd="0" destOrd="0" presId="urn:microsoft.com/office/officeart/2005/8/layout/hList6"/>
    <dgm:cxn modelId="{2341DE61-AF18-4210-A18C-199A237508E1}" type="presOf" srcId="{D6996AA2-CBE8-47DE-98E9-26F4F10CB004}" destId="{0D46C466-7D5A-4B70-B47F-504DFA58339A}" srcOrd="0" destOrd="0" presId="urn:microsoft.com/office/officeart/2005/8/layout/hList6"/>
    <dgm:cxn modelId="{949AF0FB-16FB-4B9D-8A96-FC330AF4E2F8}" type="presOf" srcId="{775A744C-3F20-4ABF-8785-7908C6BEB0DB}" destId="{C2D0AA8B-0B9F-4F3A-B7B6-9B265C9A3602}" srcOrd="0" destOrd="1" presId="urn:microsoft.com/office/officeart/2005/8/layout/hList6"/>
    <dgm:cxn modelId="{8D04EE3D-4BC1-4D11-89CA-5FA5E771C255}" srcId="{6F9ACBFA-3821-4B9A-9BFD-FBA78EEB9C1B}" destId="{A6131936-AF74-4FED-A9AE-A539F60118CD}" srcOrd="0" destOrd="0" parTransId="{6DB10C89-03C4-4581-BD47-71FD36E2379C}" sibTransId="{18F4B28A-57F3-4805-AAA0-3948ECE238DE}"/>
    <dgm:cxn modelId="{C5D095F6-B34E-4D26-8BF5-8379DE9FB7B8}" srcId="{A08AA0F0-5C33-4EB8-AEB4-454F0FC4E0A9}" destId="{1E782595-43C9-4044-B569-5F37908FCC0F}" srcOrd="1" destOrd="0" parTransId="{2A2D665F-D19D-497F-BE77-E6EDB3DE0DB1}" sibTransId="{AAFAD8B6-66D3-4D33-AEBA-19138A533B82}"/>
    <dgm:cxn modelId="{BCA6B9A1-6FED-4BE1-83C1-E80CF7F1C89A}" srcId="{D6996AA2-CBE8-47DE-98E9-26F4F10CB004}" destId="{61075E73-6C53-4143-852A-C0C3157A667B}" srcOrd="0" destOrd="0" parTransId="{65E39791-972E-453A-BB26-BC0D3A5F4409}" sibTransId="{88CADC0D-62C8-45F6-AE23-8F6C7B8AC366}"/>
    <dgm:cxn modelId="{F38C5D5C-43A6-4D44-88FD-5A76E2829619}" type="presOf" srcId="{1E782595-43C9-4044-B569-5F37908FCC0F}" destId="{C2D0AA8B-0B9F-4F3A-B7B6-9B265C9A3602}" srcOrd="0" destOrd="0" presId="urn:microsoft.com/office/officeart/2005/8/layout/hList6"/>
    <dgm:cxn modelId="{C004CABD-2D53-4D06-B8AE-FA90A539DA4B}" srcId="{D6996AA2-CBE8-47DE-98E9-26F4F10CB004}" destId="{150FFB27-A3E1-4260-B13B-CD74C4042FEB}" srcOrd="1" destOrd="0" parTransId="{AC03A0C9-E9D9-4E41-9FAF-5D62DA31A380}" sibTransId="{23AF7533-AC70-45D2-A563-AF4A22E49ACF}"/>
    <dgm:cxn modelId="{83116761-29D7-4452-8E3F-F10D0C0253A9}" type="presOf" srcId="{A6131936-AF74-4FED-A9AE-A539F60118CD}" destId="{7F5168B1-34D0-4495-B520-BE862915B5B7}" srcOrd="0" destOrd="1" presId="urn:microsoft.com/office/officeart/2005/8/layout/hList6"/>
    <dgm:cxn modelId="{64BFED6F-60D7-4B4B-80BE-FB4A4503CDFD}" type="presOf" srcId="{150FFB27-A3E1-4260-B13B-CD74C4042FEB}" destId="{0D46C466-7D5A-4B70-B47F-504DFA58339A}" srcOrd="0" destOrd="2" presId="urn:microsoft.com/office/officeart/2005/8/layout/hList6"/>
    <dgm:cxn modelId="{B594C2F3-CDC4-417A-AB5E-6620B7D44B31}" srcId="{A08AA0F0-5C33-4EB8-AEB4-454F0FC4E0A9}" destId="{D6996AA2-CBE8-47DE-98E9-26F4F10CB004}" srcOrd="5" destOrd="0" parTransId="{A9729E89-5E82-4CD7-B5B1-AFBB2C5B20AD}" sibTransId="{63700BDF-1CED-4D44-8245-1BB144BECE56}"/>
    <dgm:cxn modelId="{B4315CD4-0144-4151-A669-010B8C9E4FB2}" type="presOf" srcId="{A40C2421-17CC-4B50-8F08-32E30A7B1EEC}" destId="{7F5168B1-34D0-4495-B520-BE862915B5B7}" srcOrd="0" destOrd="2" presId="urn:microsoft.com/office/officeart/2005/8/layout/hList6"/>
    <dgm:cxn modelId="{462C3AED-BEC8-4774-8818-EFEF60164768}" type="presOf" srcId="{A08AA0F0-5C33-4EB8-AEB4-454F0FC4E0A9}" destId="{6462522B-6DA9-4AA7-BF76-893384A5628F}" srcOrd="0" destOrd="0" presId="urn:microsoft.com/office/officeart/2005/8/layout/hList6"/>
    <dgm:cxn modelId="{A37A203C-27EC-4CAA-A2F9-60E933FFD1E6}" srcId="{6F9ACBFA-3821-4B9A-9BFD-FBA78EEB9C1B}" destId="{A40C2421-17CC-4B50-8F08-32E30A7B1EEC}" srcOrd="1" destOrd="0" parTransId="{9DEB7344-1488-4AE1-9D7F-974096741410}" sibTransId="{B9FD3202-761F-4969-B663-5EB233E91D50}"/>
    <dgm:cxn modelId="{B8BEF62C-C862-452D-A231-D0AFFFD5E447}" type="presParOf" srcId="{6462522B-6DA9-4AA7-BF76-893384A5628F}" destId="{7F5168B1-34D0-4495-B520-BE862915B5B7}" srcOrd="0" destOrd="0" presId="urn:microsoft.com/office/officeart/2005/8/layout/hList6"/>
    <dgm:cxn modelId="{A3D4738C-BECD-40A6-A81F-6A66FCC93C19}" type="presParOf" srcId="{6462522B-6DA9-4AA7-BF76-893384A5628F}" destId="{EEC4F493-07C1-4F6F-A638-6CE38270A151}" srcOrd="1" destOrd="0" presId="urn:microsoft.com/office/officeart/2005/8/layout/hList6"/>
    <dgm:cxn modelId="{AD20B096-ABAA-4A52-9DD8-CE09FC9C7640}" type="presParOf" srcId="{6462522B-6DA9-4AA7-BF76-893384A5628F}" destId="{C2D0AA8B-0B9F-4F3A-B7B6-9B265C9A3602}" srcOrd="2" destOrd="0" presId="urn:microsoft.com/office/officeart/2005/8/layout/hList6"/>
    <dgm:cxn modelId="{5BFDA2C8-75E2-4CDA-9B3C-C831961AE05F}" type="presParOf" srcId="{6462522B-6DA9-4AA7-BF76-893384A5628F}" destId="{A65378D5-C4B2-4294-9401-F93006698FCC}" srcOrd="3" destOrd="0" presId="urn:microsoft.com/office/officeart/2005/8/layout/hList6"/>
    <dgm:cxn modelId="{B2284EA2-258B-44F4-9B56-51161B384B70}" type="presParOf" srcId="{6462522B-6DA9-4AA7-BF76-893384A5628F}" destId="{75486DAE-C5C1-44BA-A37D-B245E477F9D6}" srcOrd="4" destOrd="0" presId="urn:microsoft.com/office/officeart/2005/8/layout/hList6"/>
    <dgm:cxn modelId="{A10A97B1-9286-4A1C-99F0-845AA7FCC23C}" type="presParOf" srcId="{6462522B-6DA9-4AA7-BF76-893384A5628F}" destId="{AA671907-0246-405B-9F2B-7D20B1EE0964}" srcOrd="5" destOrd="0" presId="urn:microsoft.com/office/officeart/2005/8/layout/hList6"/>
    <dgm:cxn modelId="{307BCD6E-BFFC-4664-8B04-6F7F7E4A5F6D}" type="presParOf" srcId="{6462522B-6DA9-4AA7-BF76-893384A5628F}" destId="{7105B5F7-EE25-4F34-8D01-EBD34607315D}" srcOrd="6" destOrd="0" presId="urn:microsoft.com/office/officeart/2005/8/layout/hList6"/>
    <dgm:cxn modelId="{FDD5525E-D708-421C-AA9F-B54A7E81F872}" type="presParOf" srcId="{6462522B-6DA9-4AA7-BF76-893384A5628F}" destId="{21C7D023-501C-4FEB-A190-33CBF1C92A2C}" srcOrd="7" destOrd="0" presId="urn:microsoft.com/office/officeart/2005/8/layout/hList6"/>
    <dgm:cxn modelId="{4036C00F-9B44-4418-8A6C-43854AE85FDD}" type="presParOf" srcId="{6462522B-6DA9-4AA7-BF76-893384A5628F}" destId="{28D4251A-764A-418C-9150-7DA7C924E6EB}" srcOrd="8" destOrd="0" presId="urn:microsoft.com/office/officeart/2005/8/layout/hList6"/>
    <dgm:cxn modelId="{5E55B86C-D1F2-4AA1-9422-690BD20F9DD3}" type="presParOf" srcId="{6462522B-6DA9-4AA7-BF76-893384A5628F}" destId="{6443792B-2497-4E0D-8D3C-8DCEA33A8887}" srcOrd="9" destOrd="0" presId="urn:microsoft.com/office/officeart/2005/8/layout/hList6"/>
    <dgm:cxn modelId="{571133A5-5EEC-43EB-8180-135BD3CA6630}" type="presParOf" srcId="{6462522B-6DA9-4AA7-BF76-893384A5628F}" destId="{0D46C466-7D5A-4B70-B47F-504DFA58339A}" srcOrd="10"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5168B1-34D0-4495-B520-BE862915B5B7}">
      <dsp:nvSpPr>
        <dsp:cNvPr id="0" name=""/>
        <dsp:cNvSpPr/>
      </dsp:nvSpPr>
      <dsp:spPr>
        <a:xfrm rot="16200000">
          <a:off x="-2012024" y="2014031"/>
          <a:ext cx="5429267" cy="1401204"/>
        </a:xfrm>
        <a:prstGeom prst="flowChartManualOperation">
          <a:avLst/>
        </a:prstGeom>
        <a:solidFill>
          <a:schemeClr val="accent3"/>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050" bIns="0" numCol="1" spcCol="1270" anchor="t" anchorCtr="0">
          <a:noAutofit/>
        </a:bodyPr>
        <a:lstStyle/>
        <a:p>
          <a:pPr lvl="0" algn="l" defTabSz="1022350">
            <a:lnSpc>
              <a:spcPct val="90000"/>
            </a:lnSpc>
            <a:spcBef>
              <a:spcPct val="0"/>
            </a:spcBef>
            <a:spcAft>
              <a:spcPct val="35000"/>
            </a:spcAft>
          </a:pPr>
          <a:r>
            <a:rPr lang="pt-PT" sz="2300" kern="1200" dirty="0"/>
            <a:t>Extreme   </a:t>
          </a:r>
          <a:r>
            <a:rPr lang="en-GB" sz="2300" kern="1200" noProof="0" dirty="0"/>
            <a:t>Fixed </a:t>
          </a:r>
          <a:r>
            <a:rPr lang="en-GB" sz="1900" kern="1200" noProof="0" dirty="0"/>
            <a:t>with no separate legal tender</a:t>
          </a:r>
        </a:p>
        <a:p>
          <a:pPr marL="228600" lvl="1" indent="-228600" algn="l" defTabSz="889000">
            <a:lnSpc>
              <a:spcPct val="90000"/>
            </a:lnSpc>
            <a:spcBef>
              <a:spcPct val="0"/>
            </a:spcBef>
            <a:spcAft>
              <a:spcPct val="35000"/>
            </a:spcAft>
            <a:buChar char="••"/>
          </a:pPr>
          <a:r>
            <a:rPr lang="en-GB" sz="2000" kern="1200" noProof="0" dirty="0" err="1"/>
            <a:t>Mone-tary</a:t>
          </a:r>
          <a:r>
            <a:rPr lang="en-GB" sz="2000" kern="1200" noProof="0" dirty="0"/>
            <a:t> Union</a:t>
          </a:r>
        </a:p>
        <a:p>
          <a:pPr marL="228600" lvl="1" indent="-228600" algn="l" defTabSz="889000">
            <a:lnSpc>
              <a:spcPct val="90000"/>
            </a:lnSpc>
            <a:spcBef>
              <a:spcPct val="0"/>
            </a:spcBef>
            <a:spcAft>
              <a:spcPct val="35000"/>
            </a:spcAft>
            <a:buChar char="••"/>
          </a:pPr>
          <a:r>
            <a:rPr lang="pt-PT" sz="2000" kern="1200" dirty="0" err="1"/>
            <a:t>Dollarization</a:t>
          </a:r>
          <a:r>
            <a:rPr lang="pt-PT" sz="2000" kern="1200" dirty="0"/>
            <a:t>/ </a:t>
          </a:r>
          <a:r>
            <a:rPr lang="pt-PT" sz="2000" kern="1200" dirty="0" err="1"/>
            <a:t>Euroization</a:t>
          </a:r>
          <a:endParaRPr lang="en-GB" sz="2000" kern="1200" noProof="0" dirty="0"/>
        </a:p>
      </dsp:txBody>
      <dsp:txXfrm rot="5400000">
        <a:off x="2007" y="1085853"/>
        <a:ext cx="1401204" cy="3257561"/>
      </dsp:txXfrm>
    </dsp:sp>
    <dsp:sp modelId="{C2D0AA8B-0B9F-4F3A-B7B6-9B265C9A3602}">
      <dsp:nvSpPr>
        <dsp:cNvPr id="0" name=""/>
        <dsp:cNvSpPr/>
      </dsp:nvSpPr>
      <dsp:spPr>
        <a:xfrm rot="16200000">
          <a:off x="-460906" y="1972897"/>
          <a:ext cx="5429267" cy="1483471"/>
        </a:xfrm>
        <a:prstGeom prst="flowChartManualOperation">
          <a:avLst/>
        </a:prstGeom>
        <a:solidFill>
          <a:schemeClr val="accent3"/>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lvl="0" algn="l" defTabSz="889000">
            <a:lnSpc>
              <a:spcPct val="90000"/>
            </a:lnSpc>
            <a:spcBef>
              <a:spcPct val="0"/>
            </a:spcBef>
            <a:spcAft>
              <a:spcPts val="600"/>
            </a:spcAft>
          </a:pPr>
          <a:r>
            <a:rPr lang="pt-PT" sz="2000" kern="1200" dirty="0"/>
            <a:t>Extreme   </a:t>
          </a:r>
          <a:r>
            <a:rPr lang="en-GB" sz="2000" kern="1200" noProof="0" dirty="0"/>
            <a:t>Fixed</a:t>
          </a:r>
          <a:endParaRPr lang="pt-PT" sz="2000" kern="1200" dirty="0"/>
        </a:p>
        <a:p>
          <a:pPr marL="171450" lvl="1" indent="-171450" algn="l" defTabSz="844550">
            <a:lnSpc>
              <a:spcPct val="90000"/>
            </a:lnSpc>
            <a:spcBef>
              <a:spcPct val="0"/>
            </a:spcBef>
            <a:spcAft>
              <a:spcPts val="600"/>
            </a:spcAft>
            <a:buChar char="••"/>
          </a:pPr>
          <a:r>
            <a:rPr lang="pt-PT" sz="1900" kern="1200" dirty="0" err="1"/>
            <a:t>Currency</a:t>
          </a:r>
          <a:r>
            <a:rPr lang="pt-PT" sz="1900" kern="1200" dirty="0"/>
            <a:t> </a:t>
          </a:r>
          <a:r>
            <a:rPr lang="pt-PT" sz="2000" kern="1200" dirty="0" err="1"/>
            <a:t>Board</a:t>
          </a:r>
          <a:endParaRPr lang="pt-PT" sz="2000" kern="1200" dirty="0"/>
        </a:p>
      </dsp:txBody>
      <dsp:txXfrm rot="5400000">
        <a:off x="1511992" y="1085852"/>
        <a:ext cx="1483471" cy="3257561"/>
      </dsp:txXfrm>
    </dsp:sp>
    <dsp:sp modelId="{75486DAE-C5C1-44BA-A37D-B245E477F9D6}">
      <dsp:nvSpPr>
        <dsp:cNvPr id="0" name=""/>
        <dsp:cNvSpPr/>
      </dsp:nvSpPr>
      <dsp:spPr>
        <a:xfrm rot="16200000">
          <a:off x="1025219" y="2079023"/>
          <a:ext cx="5429267" cy="1271219"/>
        </a:xfrm>
        <a:prstGeom prst="flowChartManualOperation">
          <a:avLst/>
        </a:prstGeom>
        <a:solidFill>
          <a:schemeClr val="accent3">
            <a:alpha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0" rIns="177800" bIns="0" numCol="1" spcCol="1270" anchor="ctr" anchorCtr="0">
          <a:noAutofit/>
        </a:bodyPr>
        <a:lstStyle/>
        <a:p>
          <a:pPr lvl="0" algn="ctr" defTabSz="1244600">
            <a:lnSpc>
              <a:spcPct val="90000"/>
            </a:lnSpc>
            <a:spcBef>
              <a:spcPct val="0"/>
            </a:spcBef>
            <a:spcAft>
              <a:spcPct val="35000"/>
            </a:spcAft>
          </a:pPr>
          <a:r>
            <a:rPr lang="pt-PT" sz="2800" kern="1200" dirty="0" err="1"/>
            <a:t>Tradi-tional</a:t>
          </a:r>
          <a:r>
            <a:rPr lang="pt-PT" sz="2800" kern="1200" dirty="0"/>
            <a:t> </a:t>
          </a:r>
          <a:r>
            <a:rPr lang="pt-PT" sz="2800" kern="1200" dirty="0" err="1"/>
            <a:t>Peg</a:t>
          </a:r>
          <a:endParaRPr lang="pt-PT" sz="2800" kern="1200" dirty="0"/>
        </a:p>
      </dsp:txBody>
      <dsp:txXfrm rot="5400000">
        <a:off x="3104243" y="1085852"/>
        <a:ext cx="1271219" cy="3257561"/>
      </dsp:txXfrm>
    </dsp:sp>
    <dsp:sp modelId="{7105B5F7-EE25-4F34-8D01-EBD34607315D}">
      <dsp:nvSpPr>
        <dsp:cNvPr id="0" name=""/>
        <dsp:cNvSpPr/>
      </dsp:nvSpPr>
      <dsp:spPr>
        <a:xfrm rot="16200000">
          <a:off x="2259692" y="2224549"/>
          <a:ext cx="5429267" cy="980167"/>
        </a:xfrm>
        <a:prstGeom prst="flowChartManualOperation">
          <a:avLst/>
        </a:prstGeom>
        <a:solidFill>
          <a:schemeClr val="accent3">
            <a:alpha val="7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pt-PT" sz="2400" kern="1200" dirty="0" err="1"/>
            <a:t>Crawling</a:t>
          </a:r>
          <a:r>
            <a:rPr lang="pt-PT" sz="2400" kern="1200" dirty="0"/>
            <a:t> </a:t>
          </a:r>
          <a:r>
            <a:rPr lang="pt-PT" sz="2400" kern="1200" dirty="0" err="1"/>
            <a:t>Peg</a:t>
          </a:r>
          <a:endParaRPr lang="pt-PT" sz="2400" kern="1200" dirty="0"/>
        </a:p>
      </dsp:txBody>
      <dsp:txXfrm rot="5400000">
        <a:off x="4484242" y="1085852"/>
        <a:ext cx="980167" cy="3257561"/>
      </dsp:txXfrm>
    </dsp:sp>
    <dsp:sp modelId="{28D4251A-764A-418C-9150-7DA7C924E6EB}">
      <dsp:nvSpPr>
        <dsp:cNvPr id="0" name=""/>
        <dsp:cNvSpPr/>
      </dsp:nvSpPr>
      <dsp:spPr>
        <a:xfrm rot="16200000">
          <a:off x="3522738" y="2050450"/>
          <a:ext cx="5429267" cy="1328365"/>
        </a:xfrm>
        <a:prstGeom prst="flowChartManualOperation">
          <a:avLst/>
        </a:prstGeom>
        <a:solidFill>
          <a:schemeClr val="accent3">
            <a:alpha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0" tIns="0" rIns="139700" bIns="0" numCol="1" spcCol="1270" anchor="ctr" anchorCtr="0">
          <a:noAutofit/>
        </a:bodyPr>
        <a:lstStyle/>
        <a:p>
          <a:pPr lvl="0" algn="ctr" defTabSz="977900">
            <a:lnSpc>
              <a:spcPct val="90000"/>
            </a:lnSpc>
            <a:spcBef>
              <a:spcPct val="0"/>
            </a:spcBef>
            <a:spcAft>
              <a:spcPct val="35000"/>
            </a:spcAft>
          </a:pPr>
          <a:r>
            <a:rPr lang="pt-PT" sz="2200" kern="1200" dirty="0" err="1"/>
            <a:t>Currency</a:t>
          </a:r>
          <a:r>
            <a:rPr lang="pt-PT" sz="2200" kern="1200" dirty="0"/>
            <a:t> </a:t>
          </a:r>
          <a:r>
            <a:rPr lang="pt-PT" sz="2200" kern="1200" dirty="0" err="1"/>
            <a:t>Bands</a:t>
          </a:r>
          <a:endParaRPr lang="pt-PT" sz="2200" kern="1200" dirty="0"/>
        </a:p>
      </dsp:txBody>
      <dsp:txXfrm rot="5400000">
        <a:off x="5573189" y="1085852"/>
        <a:ext cx="1328365" cy="3257561"/>
      </dsp:txXfrm>
    </dsp:sp>
    <dsp:sp modelId="{0D46C466-7D5A-4B70-B47F-504DFA58339A}">
      <dsp:nvSpPr>
        <dsp:cNvPr id="0" name=""/>
        <dsp:cNvSpPr/>
      </dsp:nvSpPr>
      <dsp:spPr>
        <a:xfrm rot="16200000">
          <a:off x="5020902" y="1989432"/>
          <a:ext cx="5429267" cy="1450401"/>
        </a:xfrm>
        <a:prstGeom prst="flowChartManualOperation">
          <a:avLst/>
        </a:prstGeom>
        <a:solidFill>
          <a:schemeClr val="accent3">
            <a:alpha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pt-PT" sz="2400" kern="1200" dirty="0" err="1"/>
            <a:t>Floating</a:t>
          </a:r>
          <a:r>
            <a:rPr lang="pt-PT" sz="2400" kern="1200" dirty="0"/>
            <a:t> </a:t>
          </a:r>
          <a:r>
            <a:rPr lang="pt-PT" sz="2400" kern="1200" dirty="0" err="1"/>
            <a:t>exchange</a:t>
          </a:r>
          <a:r>
            <a:rPr lang="pt-PT" sz="2400" kern="1200" dirty="0"/>
            <a:t> rates</a:t>
          </a:r>
        </a:p>
        <a:p>
          <a:pPr marL="228600" lvl="1" indent="-228600" algn="l" defTabSz="889000">
            <a:lnSpc>
              <a:spcPct val="90000"/>
            </a:lnSpc>
            <a:spcBef>
              <a:spcPct val="0"/>
            </a:spcBef>
            <a:spcAft>
              <a:spcPct val="15000"/>
            </a:spcAft>
            <a:buChar char="••"/>
          </a:pPr>
          <a:r>
            <a:rPr lang="pt-PT" sz="2000" kern="1200" dirty="0" err="1"/>
            <a:t>Dirty</a:t>
          </a:r>
          <a:r>
            <a:rPr lang="pt-PT" sz="2000" kern="1200" dirty="0"/>
            <a:t> </a:t>
          </a:r>
          <a:r>
            <a:rPr lang="pt-PT" sz="1800" kern="1200" dirty="0"/>
            <a:t>(</a:t>
          </a:r>
          <a:r>
            <a:rPr lang="pt-PT" sz="1800" kern="1200" dirty="0" err="1"/>
            <a:t>managed</a:t>
          </a:r>
          <a:r>
            <a:rPr lang="pt-PT" sz="1800" kern="1200" dirty="0"/>
            <a:t>)</a:t>
          </a:r>
        </a:p>
        <a:p>
          <a:pPr marL="228600" lvl="1" indent="-228600" algn="l" defTabSz="889000">
            <a:lnSpc>
              <a:spcPct val="90000"/>
            </a:lnSpc>
            <a:spcBef>
              <a:spcPct val="0"/>
            </a:spcBef>
            <a:spcAft>
              <a:spcPct val="15000"/>
            </a:spcAft>
            <a:buChar char="••"/>
          </a:pPr>
          <a:r>
            <a:rPr lang="pt-PT" sz="2000" kern="1200" dirty="0" err="1"/>
            <a:t>Clean</a:t>
          </a:r>
          <a:endParaRPr lang="pt-PT" sz="2000" kern="1200" dirty="0"/>
        </a:p>
      </dsp:txBody>
      <dsp:txXfrm rot="5400000">
        <a:off x="7010335" y="1085852"/>
        <a:ext cx="1450401" cy="3257561"/>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5873" cy="496652"/>
          </a:xfrm>
          <a:prstGeom prst="rect">
            <a:avLst/>
          </a:prstGeom>
        </p:spPr>
        <p:txBody>
          <a:bodyPr vert="horz" lIns="91906" tIns="45953" rIns="91906" bIns="45953" rtlCol="0"/>
          <a:lstStyle>
            <a:lvl1pPr algn="l">
              <a:defRPr sz="1200"/>
            </a:lvl1pPr>
          </a:lstStyle>
          <a:p>
            <a:endParaRPr lang="en-GB"/>
          </a:p>
        </p:txBody>
      </p:sp>
      <p:sp>
        <p:nvSpPr>
          <p:cNvPr id="3" name="Date Placeholder 2"/>
          <p:cNvSpPr>
            <a:spLocks noGrp="1"/>
          </p:cNvSpPr>
          <p:nvPr>
            <p:ph type="dt" sz="quarter" idx="1"/>
          </p:nvPr>
        </p:nvSpPr>
        <p:spPr>
          <a:xfrm>
            <a:off x="3850198" y="1"/>
            <a:ext cx="2945873" cy="496652"/>
          </a:xfrm>
          <a:prstGeom prst="rect">
            <a:avLst/>
          </a:prstGeom>
        </p:spPr>
        <p:txBody>
          <a:bodyPr vert="horz" lIns="91906" tIns="45953" rIns="91906" bIns="45953" rtlCol="0"/>
          <a:lstStyle>
            <a:lvl1pPr algn="r">
              <a:defRPr sz="1200"/>
            </a:lvl1pPr>
          </a:lstStyle>
          <a:p>
            <a:fld id="{F1CE511A-9504-4A19-A48C-1D5814C95CB3}" type="datetimeFigureOut">
              <a:rPr lang="en-GB" smtClean="0"/>
              <a:t>15/10/2018</a:t>
            </a:fld>
            <a:endParaRPr lang="en-GB"/>
          </a:p>
        </p:txBody>
      </p:sp>
      <p:sp>
        <p:nvSpPr>
          <p:cNvPr id="4" name="Footer Placeholder 3"/>
          <p:cNvSpPr>
            <a:spLocks noGrp="1"/>
          </p:cNvSpPr>
          <p:nvPr>
            <p:ph type="ftr" sz="quarter" idx="2"/>
          </p:nvPr>
        </p:nvSpPr>
        <p:spPr>
          <a:xfrm>
            <a:off x="2" y="9428391"/>
            <a:ext cx="2945873" cy="496652"/>
          </a:xfrm>
          <a:prstGeom prst="rect">
            <a:avLst/>
          </a:prstGeom>
        </p:spPr>
        <p:txBody>
          <a:bodyPr vert="horz" lIns="91906" tIns="45953" rIns="91906" bIns="45953" rtlCol="0" anchor="b"/>
          <a:lstStyle>
            <a:lvl1pPr algn="l">
              <a:defRPr sz="1200"/>
            </a:lvl1pPr>
          </a:lstStyle>
          <a:p>
            <a:endParaRPr lang="en-GB"/>
          </a:p>
        </p:txBody>
      </p:sp>
      <p:sp>
        <p:nvSpPr>
          <p:cNvPr id="5" name="Slide Number Placeholder 4"/>
          <p:cNvSpPr>
            <a:spLocks noGrp="1"/>
          </p:cNvSpPr>
          <p:nvPr>
            <p:ph type="sldNum" sz="quarter" idx="3"/>
          </p:nvPr>
        </p:nvSpPr>
        <p:spPr>
          <a:xfrm>
            <a:off x="3850198" y="9428391"/>
            <a:ext cx="2945873" cy="496652"/>
          </a:xfrm>
          <a:prstGeom prst="rect">
            <a:avLst/>
          </a:prstGeom>
        </p:spPr>
        <p:txBody>
          <a:bodyPr vert="horz" lIns="91906" tIns="45953" rIns="91906" bIns="45953" rtlCol="0" anchor="b"/>
          <a:lstStyle>
            <a:lvl1pPr algn="r">
              <a:defRPr sz="1200"/>
            </a:lvl1pPr>
          </a:lstStyle>
          <a:p>
            <a:fld id="{FFF7D4E0-33E3-4350-ACC1-14313E62E9FC}" type="slidenum">
              <a:rPr lang="en-GB" smtClean="0"/>
              <a:t>‹#›</a:t>
            </a:fld>
            <a:endParaRPr lang="en-GB"/>
          </a:p>
        </p:txBody>
      </p:sp>
    </p:spTree>
    <p:extLst>
      <p:ext uri="{BB962C8B-B14F-4D97-AF65-F5344CB8AC3E}">
        <p14:creationId xmlns:p14="http://schemas.microsoft.com/office/powerpoint/2010/main" val="1212164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5873" cy="496652"/>
          </a:xfrm>
          <a:prstGeom prst="rect">
            <a:avLst/>
          </a:prstGeom>
        </p:spPr>
        <p:txBody>
          <a:bodyPr vert="horz" lIns="91906" tIns="45953" rIns="91906" bIns="45953" rtlCol="0"/>
          <a:lstStyle>
            <a:lvl1pPr algn="l" fontAlgn="auto">
              <a:spcBef>
                <a:spcPts val="0"/>
              </a:spcBef>
              <a:spcAft>
                <a:spcPts val="0"/>
              </a:spcAft>
              <a:defRPr sz="1200">
                <a:latin typeface="+mn-lt"/>
              </a:defRPr>
            </a:lvl1pPr>
          </a:lstStyle>
          <a:p>
            <a:pPr>
              <a:defRPr/>
            </a:pPr>
            <a:endParaRPr lang="pt-PT"/>
          </a:p>
        </p:txBody>
      </p:sp>
      <p:sp>
        <p:nvSpPr>
          <p:cNvPr id="3" name="Date Placeholder 2"/>
          <p:cNvSpPr>
            <a:spLocks noGrp="1"/>
          </p:cNvSpPr>
          <p:nvPr>
            <p:ph type="dt" idx="1"/>
          </p:nvPr>
        </p:nvSpPr>
        <p:spPr>
          <a:xfrm>
            <a:off x="3850198" y="1"/>
            <a:ext cx="2945873" cy="496652"/>
          </a:xfrm>
          <a:prstGeom prst="rect">
            <a:avLst/>
          </a:prstGeom>
        </p:spPr>
        <p:txBody>
          <a:bodyPr vert="horz" lIns="91906" tIns="45953" rIns="91906" bIns="45953" rtlCol="0"/>
          <a:lstStyle>
            <a:lvl1pPr algn="r" fontAlgn="auto">
              <a:spcBef>
                <a:spcPts val="0"/>
              </a:spcBef>
              <a:spcAft>
                <a:spcPts val="0"/>
              </a:spcAft>
              <a:defRPr sz="1200">
                <a:latin typeface="+mn-lt"/>
              </a:defRPr>
            </a:lvl1pPr>
          </a:lstStyle>
          <a:p>
            <a:pPr>
              <a:defRPr/>
            </a:pPr>
            <a:fld id="{D035804C-9574-413F-A239-51AEDF7375C1}" type="datetimeFigureOut">
              <a:rPr lang="pt-PT"/>
              <a:pPr>
                <a:defRPr/>
              </a:pPr>
              <a:t>15-10-2018</a:t>
            </a:fld>
            <a:endParaRPr lang="pt-PT"/>
          </a:p>
        </p:txBody>
      </p:sp>
      <p:sp>
        <p:nvSpPr>
          <p:cNvPr id="4" name="Slide Image Placeholder 3"/>
          <p:cNvSpPr>
            <a:spLocks noGrp="1" noRot="1" noChangeAspect="1"/>
          </p:cNvSpPr>
          <p:nvPr>
            <p:ph type="sldImg" idx="2"/>
          </p:nvPr>
        </p:nvSpPr>
        <p:spPr>
          <a:xfrm>
            <a:off x="915988" y="742950"/>
            <a:ext cx="4965700" cy="3724275"/>
          </a:xfrm>
          <a:prstGeom prst="rect">
            <a:avLst/>
          </a:prstGeom>
          <a:noFill/>
          <a:ln w="12700">
            <a:solidFill>
              <a:prstClr val="black"/>
            </a:solidFill>
          </a:ln>
        </p:spPr>
        <p:txBody>
          <a:bodyPr vert="horz" lIns="91906" tIns="45953" rIns="91906" bIns="45953" rtlCol="0" anchor="ctr"/>
          <a:lstStyle/>
          <a:p>
            <a:pPr lvl="0"/>
            <a:endParaRPr lang="pt-PT" noProof="0"/>
          </a:p>
        </p:txBody>
      </p:sp>
      <p:sp>
        <p:nvSpPr>
          <p:cNvPr id="5" name="Notes Placeholder 4"/>
          <p:cNvSpPr>
            <a:spLocks noGrp="1"/>
          </p:cNvSpPr>
          <p:nvPr>
            <p:ph type="body" sz="quarter" idx="3"/>
          </p:nvPr>
        </p:nvSpPr>
        <p:spPr>
          <a:xfrm>
            <a:off x="679448" y="4715793"/>
            <a:ext cx="5438783" cy="4466667"/>
          </a:xfrm>
          <a:prstGeom prst="rect">
            <a:avLst/>
          </a:prstGeom>
        </p:spPr>
        <p:txBody>
          <a:bodyPr vert="horz" lIns="91906" tIns="45953" rIns="91906" bIns="4595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pt-PT" noProof="0"/>
          </a:p>
        </p:txBody>
      </p:sp>
      <p:sp>
        <p:nvSpPr>
          <p:cNvPr id="6" name="Footer Placeholder 5"/>
          <p:cNvSpPr>
            <a:spLocks noGrp="1"/>
          </p:cNvSpPr>
          <p:nvPr>
            <p:ph type="ftr" sz="quarter" idx="4"/>
          </p:nvPr>
        </p:nvSpPr>
        <p:spPr>
          <a:xfrm>
            <a:off x="2" y="9428391"/>
            <a:ext cx="2945873" cy="496652"/>
          </a:xfrm>
          <a:prstGeom prst="rect">
            <a:avLst/>
          </a:prstGeom>
        </p:spPr>
        <p:txBody>
          <a:bodyPr vert="horz" lIns="91906" tIns="45953" rIns="91906" bIns="45953" rtlCol="0" anchor="b"/>
          <a:lstStyle>
            <a:lvl1pPr algn="l" fontAlgn="auto">
              <a:spcBef>
                <a:spcPts val="0"/>
              </a:spcBef>
              <a:spcAft>
                <a:spcPts val="0"/>
              </a:spcAft>
              <a:defRPr sz="1200">
                <a:latin typeface="+mn-lt"/>
              </a:defRPr>
            </a:lvl1pPr>
          </a:lstStyle>
          <a:p>
            <a:pPr>
              <a:defRPr/>
            </a:pPr>
            <a:endParaRPr lang="pt-PT"/>
          </a:p>
        </p:txBody>
      </p:sp>
      <p:sp>
        <p:nvSpPr>
          <p:cNvPr id="7" name="Slide Number Placeholder 6"/>
          <p:cNvSpPr>
            <a:spLocks noGrp="1"/>
          </p:cNvSpPr>
          <p:nvPr>
            <p:ph type="sldNum" sz="quarter" idx="5"/>
          </p:nvPr>
        </p:nvSpPr>
        <p:spPr>
          <a:xfrm>
            <a:off x="3850198" y="9428391"/>
            <a:ext cx="2945873" cy="496652"/>
          </a:xfrm>
          <a:prstGeom prst="rect">
            <a:avLst/>
          </a:prstGeom>
        </p:spPr>
        <p:txBody>
          <a:bodyPr vert="horz" lIns="91906" tIns="45953" rIns="91906" bIns="45953" rtlCol="0" anchor="b"/>
          <a:lstStyle>
            <a:lvl1pPr algn="r" fontAlgn="auto">
              <a:spcBef>
                <a:spcPts val="0"/>
              </a:spcBef>
              <a:spcAft>
                <a:spcPts val="0"/>
              </a:spcAft>
              <a:defRPr sz="1200">
                <a:latin typeface="+mn-lt"/>
              </a:defRPr>
            </a:lvl1pPr>
          </a:lstStyle>
          <a:p>
            <a:pPr>
              <a:defRPr/>
            </a:pPr>
            <a:fld id="{FF9AF057-F9D8-4B63-B92C-36C24BE5E0F9}" type="slidenum">
              <a:rPr lang="pt-PT"/>
              <a:pPr>
                <a:defRPr/>
              </a:pPr>
              <a:t>‹#›</a:t>
            </a:fld>
            <a:endParaRPr lang="pt-PT"/>
          </a:p>
        </p:txBody>
      </p:sp>
    </p:spTree>
    <p:extLst>
      <p:ext uri="{BB962C8B-B14F-4D97-AF65-F5344CB8AC3E}">
        <p14:creationId xmlns:p14="http://schemas.microsoft.com/office/powerpoint/2010/main" val="18364894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1</a:t>
            </a:fld>
            <a:endParaRPr lang="pt-PT"/>
          </a:p>
        </p:txBody>
      </p:sp>
    </p:spTree>
    <p:extLst>
      <p:ext uri="{BB962C8B-B14F-4D97-AF65-F5344CB8AC3E}">
        <p14:creationId xmlns:p14="http://schemas.microsoft.com/office/powerpoint/2010/main" val="1804060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20</a:t>
            </a:fld>
            <a:endParaRPr lang="pt-PT"/>
          </a:p>
        </p:txBody>
      </p:sp>
    </p:spTree>
    <p:extLst>
      <p:ext uri="{BB962C8B-B14F-4D97-AF65-F5344CB8AC3E}">
        <p14:creationId xmlns:p14="http://schemas.microsoft.com/office/powerpoint/2010/main" val="3027268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21</a:t>
            </a:fld>
            <a:endParaRPr lang="pt-PT"/>
          </a:p>
        </p:txBody>
      </p:sp>
    </p:spTree>
    <p:extLst>
      <p:ext uri="{BB962C8B-B14F-4D97-AF65-F5344CB8AC3E}">
        <p14:creationId xmlns:p14="http://schemas.microsoft.com/office/powerpoint/2010/main" val="3304879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22</a:t>
            </a:fld>
            <a:endParaRPr lang="pt-PT"/>
          </a:p>
        </p:txBody>
      </p:sp>
    </p:spTree>
    <p:extLst>
      <p:ext uri="{BB962C8B-B14F-4D97-AF65-F5344CB8AC3E}">
        <p14:creationId xmlns:p14="http://schemas.microsoft.com/office/powerpoint/2010/main" val="2338771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23</a:t>
            </a:fld>
            <a:endParaRPr lang="pt-PT"/>
          </a:p>
        </p:txBody>
      </p:sp>
    </p:spTree>
    <p:extLst>
      <p:ext uri="{BB962C8B-B14F-4D97-AF65-F5344CB8AC3E}">
        <p14:creationId xmlns:p14="http://schemas.microsoft.com/office/powerpoint/2010/main" val="4222192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24</a:t>
            </a:fld>
            <a:endParaRPr lang="pt-PT"/>
          </a:p>
        </p:txBody>
      </p:sp>
    </p:spTree>
    <p:extLst>
      <p:ext uri="{BB962C8B-B14F-4D97-AF65-F5344CB8AC3E}">
        <p14:creationId xmlns:p14="http://schemas.microsoft.com/office/powerpoint/2010/main" val="3785707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2</a:t>
            </a:fld>
            <a:endParaRPr lang="pt-PT"/>
          </a:p>
        </p:txBody>
      </p:sp>
    </p:spTree>
    <p:extLst>
      <p:ext uri="{BB962C8B-B14F-4D97-AF65-F5344CB8AC3E}">
        <p14:creationId xmlns:p14="http://schemas.microsoft.com/office/powerpoint/2010/main" val="1901847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dirty="0"/>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9</a:t>
            </a:fld>
            <a:endParaRPr lang="pt-PT" dirty="0"/>
          </a:p>
        </p:txBody>
      </p:sp>
    </p:spTree>
    <p:extLst>
      <p:ext uri="{BB962C8B-B14F-4D97-AF65-F5344CB8AC3E}">
        <p14:creationId xmlns:p14="http://schemas.microsoft.com/office/powerpoint/2010/main" val="2182716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12</a:t>
            </a:fld>
            <a:endParaRPr lang="pt-PT"/>
          </a:p>
        </p:txBody>
      </p:sp>
    </p:spTree>
    <p:extLst>
      <p:ext uri="{BB962C8B-B14F-4D97-AF65-F5344CB8AC3E}">
        <p14:creationId xmlns:p14="http://schemas.microsoft.com/office/powerpoint/2010/main" val="1073123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14</a:t>
            </a:fld>
            <a:endParaRPr lang="pt-PT"/>
          </a:p>
        </p:txBody>
      </p:sp>
    </p:spTree>
    <p:extLst>
      <p:ext uri="{BB962C8B-B14F-4D97-AF65-F5344CB8AC3E}">
        <p14:creationId xmlns:p14="http://schemas.microsoft.com/office/powerpoint/2010/main" val="4043651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15</a:t>
            </a:fld>
            <a:endParaRPr lang="pt-PT"/>
          </a:p>
        </p:txBody>
      </p:sp>
    </p:spTree>
    <p:extLst>
      <p:ext uri="{BB962C8B-B14F-4D97-AF65-F5344CB8AC3E}">
        <p14:creationId xmlns:p14="http://schemas.microsoft.com/office/powerpoint/2010/main" val="1558106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17</a:t>
            </a:fld>
            <a:endParaRPr lang="pt-PT"/>
          </a:p>
        </p:txBody>
      </p:sp>
    </p:spTree>
    <p:extLst>
      <p:ext uri="{BB962C8B-B14F-4D97-AF65-F5344CB8AC3E}">
        <p14:creationId xmlns:p14="http://schemas.microsoft.com/office/powerpoint/2010/main" val="892017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18</a:t>
            </a:fld>
            <a:endParaRPr lang="pt-PT"/>
          </a:p>
        </p:txBody>
      </p:sp>
    </p:spTree>
    <p:extLst>
      <p:ext uri="{BB962C8B-B14F-4D97-AF65-F5344CB8AC3E}">
        <p14:creationId xmlns:p14="http://schemas.microsoft.com/office/powerpoint/2010/main" val="2540482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PT"/>
          </a:p>
        </p:txBody>
      </p:sp>
      <p:sp>
        <p:nvSpPr>
          <p:cNvPr id="4" name="Slide Number Placeholder 3"/>
          <p:cNvSpPr>
            <a:spLocks noGrp="1"/>
          </p:cNvSpPr>
          <p:nvPr>
            <p:ph type="sldNum" sz="quarter" idx="10"/>
          </p:nvPr>
        </p:nvSpPr>
        <p:spPr/>
        <p:txBody>
          <a:bodyPr/>
          <a:lstStyle/>
          <a:p>
            <a:pPr>
              <a:defRPr/>
            </a:pPr>
            <a:fld id="{FF9AF057-F9D8-4B63-B92C-36C24BE5E0F9}" type="slidenum">
              <a:rPr lang="pt-PT" smtClean="0"/>
              <a:pPr>
                <a:defRPr/>
              </a:pPr>
              <a:t>19</a:t>
            </a:fld>
            <a:endParaRPr lang="pt-PT"/>
          </a:p>
        </p:txBody>
      </p:sp>
    </p:spTree>
    <p:extLst>
      <p:ext uri="{BB962C8B-B14F-4D97-AF65-F5344CB8AC3E}">
        <p14:creationId xmlns:p14="http://schemas.microsoft.com/office/powerpoint/2010/main" val="3665195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Footer Placeholder 16"/>
          <p:cNvSpPr>
            <a:spLocks noGrp="1"/>
          </p:cNvSpPr>
          <p:nvPr>
            <p:ph type="ftr" sz="quarter" idx="10"/>
          </p:nvPr>
        </p:nvSpPr>
        <p:spPr>
          <a:xfrm>
            <a:off x="914400" y="6172200"/>
            <a:ext cx="7761288" cy="457200"/>
          </a:xfrm>
        </p:spPr>
        <p:txBody>
          <a:bodyPr/>
          <a:lstStyle>
            <a:lvl1pPr>
              <a:defRPr/>
            </a:lvl1pPr>
          </a:lstStyle>
          <a:p>
            <a:pPr>
              <a:defRPr/>
            </a:pPr>
            <a:endParaRPr lang="pt-PT"/>
          </a:p>
        </p:txBody>
      </p:sp>
      <p:sp>
        <p:nvSpPr>
          <p:cNvPr id="12" name="Slide Number Placeholder 28"/>
          <p:cNvSpPr>
            <a:spLocks noGrp="1"/>
          </p:cNvSpPr>
          <p:nvPr>
            <p:ph type="sldNum" sz="quarter" idx="11"/>
          </p:nvPr>
        </p:nvSpPr>
        <p:spPr/>
        <p:txBody>
          <a:bodyPr/>
          <a:lstStyle>
            <a:lvl1pPr>
              <a:defRPr sz="1400">
                <a:solidFill>
                  <a:srgbClr val="FFFFFF"/>
                </a:solidFill>
              </a:defRPr>
            </a:lvl1pPr>
          </a:lstStyle>
          <a:p>
            <a:pPr>
              <a:defRPr/>
            </a:pPr>
            <a:fld id="{E474F17F-E902-47A4-B307-B1DBD37C4DDC}"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455B8A13-A5B0-416D-B2FE-9964FC0BA0B4}" type="datetime1">
              <a:rPr lang="pt-PT"/>
              <a:pPr>
                <a:defRPr/>
              </a:pPr>
              <a:t>15-10-2018</a:t>
            </a:fld>
            <a:endParaRPr lang="pt-PT"/>
          </a:p>
        </p:txBody>
      </p:sp>
      <p:sp>
        <p:nvSpPr>
          <p:cNvPr id="5" name="Footer Placeholder 2"/>
          <p:cNvSpPr>
            <a:spLocks noGrp="1"/>
          </p:cNvSpPr>
          <p:nvPr>
            <p:ph type="ftr" sz="quarter" idx="11"/>
          </p:nvPr>
        </p:nvSpPr>
        <p:spPr/>
        <p:txBody>
          <a:bodyPr/>
          <a:lstStyle>
            <a:lvl1pPr>
              <a:defRPr/>
            </a:lvl1pPr>
          </a:lstStyle>
          <a:p>
            <a:pPr>
              <a:defRPr/>
            </a:pPr>
            <a:endParaRPr lang="pt-PT"/>
          </a:p>
        </p:txBody>
      </p:sp>
      <p:sp>
        <p:nvSpPr>
          <p:cNvPr id="6" name="Slide Number Placeholder 22"/>
          <p:cNvSpPr>
            <a:spLocks noGrp="1"/>
          </p:cNvSpPr>
          <p:nvPr>
            <p:ph type="sldNum" sz="quarter" idx="12"/>
          </p:nvPr>
        </p:nvSpPr>
        <p:spPr/>
        <p:txBody>
          <a:bodyPr/>
          <a:lstStyle>
            <a:lvl1pPr>
              <a:defRPr/>
            </a:lvl1pPr>
          </a:lstStyle>
          <a:p>
            <a:pPr>
              <a:defRPr/>
            </a:pPr>
            <a:fld id="{B7751780-3373-4672-9928-7603D4AAA9D5}" type="slidenum">
              <a:rPr lang="pt-PT"/>
              <a:pPr>
                <a:defRPr/>
              </a:pPr>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2DCCBA77-34DE-4169-BCF0-40D425D936EF}" type="datetime1">
              <a:rPr lang="pt-PT"/>
              <a:pPr>
                <a:defRPr/>
              </a:pPr>
              <a:t>15-10-2018</a:t>
            </a:fld>
            <a:endParaRPr lang="pt-PT"/>
          </a:p>
        </p:txBody>
      </p:sp>
      <p:sp>
        <p:nvSpPr>
          <p:cNvPr id="5" name="Footer Placeholder 2"/>
          <p:cNvSpPr>
            <a:spLocks noGrp="1"/>
          </p:cNvSpPr>
          <p:nvPr>
            <p:ph type="ftr" sz="quarter" idx="11"/>
          </p:nvPr>
        </p:nvSpPr>
        <p:spPr/>
        <p:txBody>
          <a:bodyPr/>
          <a:lstStyle>
            <a:lvl1pPr>
              <a:defRPr/>
            </a:lvl1pPr>
          </a:lstStyle>
          <a:p>
            <a:pPr>
              <a:defRPr/>
            </a:pPr>
            <a:endParaRPr lang="pt-PT"/>
          </a:p>
        </p:txBody>
      </p:sp>
      <p:sp>
        <p:nvSpPr>
          <p:cNvPr id="6" name="Slide Number Placeholder 22"/>
          <p:cNvSpPr>
            <a:spLocks noGrp="1"/>
          </p:cNvSpPr>
          <p:nvPr>
            <p:ph type="sldNum" sz="quarter" idx="12"/>
          </p:nvPr>
        </p:nvSpPr>
        <p:spPr/>
        <p:txBody>
          <a:bodyPr/>
          <a:lstStyle>
            <a:lvl1pPr>
              <a:defRPr/>
            </a:lvl1pPr>
          </a:lstStyle>
          <a:p>
            <a:pPr>
              <a:defRPr/>
            </a:pPr>
            <a:fld id="{43A36E11-E88A-4B16-8FB3-709F0A427D46}" type="slidenum">
              <a:rPr lang="pt-PT"/>
              <a:pPr>
                <a:defRPr/>
              </a:pPr>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A421E78C-DACF-4935-B031-0D161E6F688A}" type="datetime1">
              <a:rPr lang="pt-PT"/>
              <a:pPr>
                <a:defRPr/>
              </a:pPr>
              <a:t>15-10-2018</a:t>
            </a:fld>
            <a:endParaRPr lang="pt-PT"/>
          </a:p>
        </p:txBody>
      </p:sp>
      <p:sp>
        <p:nvSpPr>
          <p:cNvPr id="5" name="Footer Placeholder 2"/>
          <p:cNvSpPr>
            <a:spLocks noGrp="1"/>
          </p:cNvSpPr>
          <p:nvPr>
            <p:ph type="ftr" sz="quarter" idx="11"/>
          </p:nvPr>
        </p:nvSpPr>
        <p:spPr/>
        <p:txBody>
          <a:bodyPr/>
          <a:lstStyle>
            <a:lvl1pPr>
              <a:defRPr/>
            </a:lvl1pPr>
          </a:lstStyle>
          <a:p>
            <a:pPr>
              <a:defRPr/>
            </a:pPr>
            <a:endParaRPr lang="pt-PT"/>
          </a:p>
        </p:txBody>
      </p:sp>
      <p:sp>
        <p:nvSpPr>
          <p:cNvPr id="6" name="Slide Number Placeholder 22"/>
          <p:cNvSpPr>
            <a:spLocks noGrp="1"/>
          </p:cNvSpPr>
          <p:nvPr>
            <p:ph type="sldNum" sz="quarter" idx="12"/>
          </p:nvPr>
        </p:nvSpPr>
        <p:spPr/>
        <p:txBody>
          <a:bodyPr/>
          <a:lstStyle>
            <a:lvl1pPr>
              <a:defRPr/>
            </a:lvl1pPr>
          </a:lstStyle>
          <a:p>
            <a:pPr>
              <a:defRPr/>
            </a:pPr>
            <a:fld id="{C20ED796-6CA1-4D0F-B525-FBA9146BDC2A}" type="slidenum">
              <a:rPr lang="pt-PT"/>
              <a:pPr>
                <a:defRPr/>
              </a:pPr>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4611AE82-3809-46A0-923B-73C01308C54E}" type="datetime1">
              <a:rPr lang="pt-PT"/>
              <a:pPr>
                <a:defRPr/>
              </a:pPr>
              <a:t>15-10-2018</a:t>
            </a:fld>
            <a:endParaRPr lang="pt-PT"/>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pt-PT"/>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DB9B4A12-98C4-42E5-BF4E-060F5ACA789F}" type="slidenum">
              <a:rPr lang="pt-PT"/>
              <a:pPr>
                <a:defRPr/>
              </a:pPr>
              <a:t>‹#›</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DBB2D24D-F28A-47B3-B54B-6472A6A7DFD4}" type="datetime1">
              <a:rPr lang="pt-PT"/>
              <a:pPr>
                <a:defRPr/>
              </a:pPr>
              <a:t>15-10-2018</a:t>
            </a:fld>
            <a:endParaRPr lang="pt-PT"/>
          </a:p>
        </p:txBody>
      </p:sp>
      <p:sp>
        <p:nvSpPr>
          <p:cNvPr id="6" name="Footer Placeholder 2"/>
          <p:cNvSpPr>
            <a:spLocks noGrp="1"/>
          </p:cNvSpPr>
          <p:nvPr>
            <p:ph type="ftr" sz="quarter" idx="11"/>
          </p:nvPr>
        </p:nvSpPr>
        <p:spPr/>
        <p:txBody>
          <a:bodyPr/>
          <a:lstStyle>
            <a:lvl1pPr>
              <a:defRPr/>
            </a:lvl1pPr>
          </a:lstStyle>
          <a:p>
            <a:pPr>
              <a:defRPr/>
            </a:pPr>
            <a:endParaRPr lang="pt-PT"/>
          </a:p>
        </p:txBody>
      </p:sp>
      <p:sp>
        <p:nvSpPr>
          <p:cNvPr id="7" name="Slide Number Placeholder 22"/>
          <p:cNvSpPr>
            <a:spLocks noGrp="1"/>
          </p:cNvSpPr>
          <p:nvPr>
            <p:ph type="sldNum" sz="quarter" idx="12"/>
          </p:nvPr>
        </p:nvSpPr>
        <p:spPr/>
        <p:txBody>
          <a:bodyPr/>
          <a:lstStyle>
            <a:lvl1pPr>
              <a:defRPr/>
            </a:lvl1pPr>
          </a:lstStyle>
          <a:p>
            <a:pPr>
              <a:defRPr/>
            </a:pPr>
            <a:fld id="{EE9512F0-22A4-45E6-8998-5C1F4189CA11}" type="slidenum">
              <a:rPr lang="pt-PT"/>
              <a:pPr>
                <a:defRPr/>
              </a:pPr>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0715FC10-DC95-4952-AA54-2F483107E579}" type="datetime1">
              <a:rPr lang="pt-PT"/>
              <a:pPr>
                <a:defRPr/>
              </a:pPr>
              <a:t>15-10-2018</a:t>
            </a:fld>
            <a:endParaRPr lang="pt-PT"/>
          </a:p>
        </p:txBody>
      </p:sp>
      <p:sp>
        <p:nvSpPr>
          <p:cNvPr id="8" name="Footer Placeholder 2"/>
          <p:cNvSpPr>
            <a:spLocks noGrp="1"/>
          </p:cNvSpPr>
          <p:nvPr>
            <p:ph type="ftr" sz="quarter" idx="11"/>
          </p:nvPr>
        </p:nvSpPr>
        <p:spPr/>
        <p:txBody>
          <a:bodyPr/>
          <a:lstStyle>
            <a:lvl1pPr>
              <a:defRPr/>
            </a:lvl1pPr>
          </a:lstStyle>
          <a:p>
            <a:pPr>
              <a:defRPr/>
            </a:pPr>
            <a:endParaRPr lang="pt-PT"/>
          </a:p>
        </p:txBody>
      </p:sp>
      <p:sp>
        <p:nvSpPr>
          <p:cNvPr id="9" name="Slide Number Placeholder 22"/>
          <p:cNvSpPr>
            <a:spLocks noGrp="1"/>
          </p:cNvSpPr>
          <p:nvPr>
            <p:ph type="sldNum" sz="quarter" idx="12"/>
          </p:nvPr>
        </p:nvSpPr>
        <p:spPr/>
        <p:txBody>
          <a:bodyPr/>
          <a:lstStyle>
            <a:lvl1pPr>
              <a:defRPr/>
            </a:lvl1pPr>
          </a:lstStyle>
          <a:p>
            <a:pPr>
              <a:defRPr/>
            </a:pPr>
            <a:fld id="{4B48487D-0A8C-4D8A-B071-B20CC4B7F25D}" type="slidenum">
              <a:rPr lang="pt-PT"/>
              <a:pPr>
                <a:defRPr/>
              </a:pPr>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B9370B9D-F1CB-4B84-B3C3-63F401AAE0CE}" type="datetime1">
              <a:rPr lang="pt-PT"/>
              <a:pPr>
                <a:defRPr/>
              </a:pPr>
              <a:t>15-10-2018</a:t>
            </a:fld>
            <a:endParaRPr lang="pt-PT"/>
          </a:p>
        </p:txBody>
      </p:sp>
      <p:sp>
        <p:nvSpPr>
          <p:cNvPr id="4" name="Footer Placeholder 2"/>
          <p:cNvSpPr>
            <a:spLocks noGrp="1"/>
          </p:cNvSpPr>
          <p:nvPr>
            <p:ph type="ftr" sz="quarter" idx="11"/>
          </p:nvPr>
        </p:nvSpPr>
        <p:spPr/>
        <p:txBody>
          <a:bodyPr/>
          <a:lstStyle>
            <a:lvl1pPr>
              <a:defRPr/>
            </a:lvl1pPr>
          </a:lstStyle>
          <a:p>
            <a:pPr>
              <a:defRPr/>
            </a:pPr>
            <a:endParaRPr lang="pt-PT"/>
          </a:p>
        </p:txBody>
      </p:sp>
      <p:sp>
        <p:nvSpPr>
          <p:cNvPr id="5" name="Slide Number Placeholder 22"/>
          <p:cNvSpPr>
            <a:spLocks noGrp="1"/>
          </p:cNvSpPr>
          <p:nvPr>
            <p:ph type="sldNum" sz="quarter" idx="12"/>
          </p:nvPr>
        </p:nvSpPr>
        <p:spPr/>
        <p:txBody>
          <a:bodyPr/>
          <a:lstStyle>
            <a:lvl1pPr>
              <a:defRPr/>
            </a:lvl1pPr>
          </a:lstStyle>
          <a:p>
            <a:pPr>
              <a:defRPr/>
            </a:pPr>
            <a:fld id="{4494EFC5-F208-4577-833D-4F77C7C3C200}" type="slidenum">
              <a:rPr lang="pt-PT"/>
              <a:pPr>
                <a:defRPr/>
              </a:pPr>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E1F040F2-88FD-4FB5-AE1A-758C0E03AFB9}" type="datetime1">
              <a:rPr lang="pt-PT"/>
              <a:pPr>
                <a:defRPr/>
              </a:pPr>
              <a:t>15-10-2018</a:t>
            </a:fld>
            <a:endParaRPr lang="pt-PT"/>
          </a:p>
        </p:txBody>
      </p:sp>
      <p:sp>
        <p:nvSpPr>
          <p:cNvPr id="3" name="Footer Placeholder 2"/>
          <p:cNvSpPr>
            <a:spLocks noGrp="1"/>
          </p:cNvSpPr>
          <p:nvPr>
            <p:ph type="ftr" sz="quarter" idx="11"/>
          </p:nvPr>
        </p:nvSpPr>
        <p:spPr/>
        <p:txBody>
          <a:bodyPr/>
          <a:lstStyle>
            <a:lvl1pPr>
              <a:defRPr/>
            </a:lvl1pPr>
          </a:lstStyle>
          <a:p>
            <a:pPr>
              <a:defRPr/>
            </a:pPr>
            <a:endParaRPr lang="pt-PT"/>
          </a:p>
        </p:txBody>
      </p:sp>
      <p:sp>
        <p:nvSpPr>
          <p:cNvPr id="4" name="Slide Number Placeholder 22"/>
          <p:cNvSpPr>
            <a:spLocks noGrp="1"/>
          </p:cNvSpPr>
          <p:nvPr>
            <p:ph type="sldNum" sz="quarter" idx="12"/>
          </p:nvPr>
        </p:nvSpPr>
        <p:spPr/>
        <p:txBody>
          <a:bodyPr/>
          <a:lstStyle>
            <a:lvl1pPr>
              <a:defRPr/>
            </a:lvl1pPr>
          </a:lstStyle>
          <a:p>
            <a:pPr>
              <a:defRPr/>
            </a:pPr>
            <a:fld id="{8DF88DE9-9244-44EA-9ADE-B738A562780C}" type="slidenum">
              <a:rPr lang="pt-PT"/>
              <a:pPr>
                <a:defRPr/>
              </a:pPr>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2F2761E3-80D4-47AD-957C-FBFA022F0138}" type="datetime1">
              <a:rPr lang="pt-PT"/>
              <a:pPr>
                <a:defRPr/>
              </a:pPr>
              <a:t>15-10-2018</a:t>
            </a:fld>
            <a:endParaRPr lang="pt-PT"/>
          </a:p>
        </p:txBody>
      </p:sp>
      <p:sp>
        <p:nvSpPr>
          <p:cNvPr id="8" name="Footer Placeholder 5"/>
          <p:cNvSpPr>
            <a:spLocks noGrp="1"/>
          </p:cNvSpPr>
          <p:nvPr>
            <p:ph type="ftr" sz="quarter" idx="11"/>
          </p:nvPr>
        </p:nvSpPr>
        <p:spPr/>
        <p:txBody>
          <a:bodyPr/>
          <a:lstStyle>
            <a:lvl1pPr>
              <a:defRPr/>
            </a:lvl1pPr>
          </a:lstStyle>
          <a:p>
            <a:pPr>
              <a:defRPr/>
            </a:pPr>
            <a:endParaRPr lang="pt-PT"/>
          </a:p>
        </p:txBody>
      </p:sp>
      <p:sp>
        <p:nvSpPr>
          <p:cNvPr id="9" name="Slide Number Placeholder 6"/>
          <p:cNvSpPr>
            <a:spLocks noGrp="1"/>
          </p:cNvSpPr>
          <p:nvPr>
            <p:ph type="sldNum" sz="quarter" idx="12"/>
          </p:nvPr>
        </p:nvSpPr>
        <p:spPr/>
        <p:txBody>
          <a:bodyPr/>
          <a:lstStyle>
            <a:lvl1pPr>
              <a:defRPr/>
            </a:lvl1pPr>
          </a:lstStyle>
          <a:p>
            <a:pPr>
              <a:defRPr/>
            </a:pPr>
            <a:fld id="{E17B8131-3A42-4C1C-AD13-5B7ABDC3AE88}" type="slidenum">
              <a:rPr lang="pt-PT"/>
              <a:pPr>
                <a:defRPr/>
              </a:pPr>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74C3FB7D-C809-47EC-919F-6A66307058DC}" type="datetime1">
              <a:rPr lang="pt-PT"/>
              <a:pPr>
                <a:defRPr/>
              </a:pPr>
              <a:t>15-10-2018</a:t>
            </a:fld>
            <a:endParaRPr lang="pt-PT"/>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pt-PT"/>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F9EFF678-96A0-45AD-9FEB-2292F39D3FDE}" type="slidenum">
              <a:rPr lang="pt-PT"/>
              <a:pPr>
                <a:defRPr/>
              </a:pPr>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52"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t>Click to edit Master title style</a:t>
            </a:r>
          </a:p>
        </p:txBody>
      </p:sp>
      <p:sp>
        <p:nvSpPr>
          <p:cNvPr id="2053"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8FD40E47-BA6A-464C-A463-F1959ED2D7A3}" type="datetime1">
              <a:rPr lang="pt-PT"/>
              <a:pPr>
                <a:defRPr/>
              </a:pPr>
              <a:t>15-10-2018</a:t>
            </a:fld>
            <a:endParaRPr lang="pt-PT"/>
          </a:p>
        </p:txBody>
      </p:sp>
      <p:sp>
        <p:nvSpPr>
          <p:cNvPr id="3" name="Footer Placeholder 2"/>
          <p:cNvSpPr>
            <a:spLocks noGrp="1"/>
          </p:cNvSpPr>
          <p:nvPr>
            <p:ph type="ftr" sz="quarter" idx="3"/>
          </p:nvPr>
        </p:nvSpPr>
        <p:spPr>
          <a:xfrm>
            <a:off x="914400" y="6172200"/>
            <a:ext cx="3962400" cy="457200"/>
          </a:xfrm>
          <a:prstGeom prst="rect">
            <a:avLst/>
          </a:prstGeom>
        </p:spPr>
        <p:txBody>
          <a:bodyPr vert="horz" wrap="square" lIns="91440" tIns="45720" rIns="91440" bIns="45720" numCol="1" anchor="ctr" anchorCtr="0" compatLnSpc="1">
            <a:prstTxWarp prst="textNoShape">
              <a:avLst/>
            </a:prstTxWarp>
          </a:bodyPr>
          <a:lstStyle>
            <a:lvl1pPr>
              <a:defRPr sz="1400">
                <a:solidFill>
                  <a:schemeClr val="tx2"/>
                </a:solidFill>
                <a:latin typeface="Perpetua" pitchFamily="18" charset="0"/>
              </a:defRPr>
            </a:lvl1pPr>
          </a:lstStyle>
          <a:p>
            <a:pPr>
              <a:defRPr/>
            </a:pPr>
            <a:endParaRPr lang="pt-PT"/>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DB24E712-14AC-4204-8A63-6E7DCCC109AF}" type="slidenum">
              <a:rPr lang="pt-PT"/>
              <a:pPr>
                <a:defRPr/>
              </a:pPr>
              <a:t>‹#›</a:t>
            </a:fld>
            <a:endParaRPr lang="pt-PT"/>
          </a:p>
        </p:txBody>
      </p:sp>
    </p:spTree>
  </p:cSld>
  <p:clrMap bg1="lt1" tx1="dk1" bg2="lt2" tx2="dk2" accent1="accent1" accent2="accent2" accent3="accent3" accent4="accent4" accent5="accent5" accent6="accent6" hlink="hlink" folHlink="folHlink"/>
  <p:sldLayoutIdLst>
    <p:sldLayoutId id="2147483938" r:id="rId1"/>
    <p:sldLayoutId id="2147483931" r:id="rId2"/>
    <p:sldLayoutId id="2147483939" r:id="rId3"/>
    <p:sldLayoutId id="2147483932" r:id="rId4"/>
    <p:sldLayoutId id="2147483933" r:id="rId5"/>
    <p:sldLayoutId id="2147483934" r:id="rId6"/>
    <p:sldLayoutId id="2147483935" r:id="rId7"/>
    <p:sldLayoutId id="2147483940" r:id="rId8"/>
    <p:sldLayoutId id="2147483941" r:id="rId9"/>
    <p:sldLayoutId id="2147483936" r:id="rId10"/>
    <p:sldLayoutId id="2147483937"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BACDD4"/>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8D89A4"/>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8D89A4"/>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imf.org/~/media/Files/Publications/AREAER/areaer-2017-overview.ash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16"/>
          <p:cNvSpPr>
            <a:spLocks noGrp="1"/>
          </p:cNvSpPr>
          <p:nvPr>
            <p:ph type="ftr" sz="quarter" idx="10"/>
          </p:nvPr>
        </p:nvSpPr>
        <p:spPr bwMode="auto">
          <a:noFill/>
          <a:ln>
            <a:miter lim="800000"/>
            <a:headEnd/>
            <a:tailEnd/>
          </a:ln>
        </p:spPr>
        <p:txBody>
          <a:bodyPr/>
          <a:lstStyle/>
          <a:p>
            <a:r>
              <a:rPr lang="pt-PT" dirty="0"/>
              <a:t>International Financial </a:t>
            </a:r>
            <a:r>
              <a:rPr lang="pt-PT" dirty="0" err="1"/>
              <a:t>Markets</a:t>
            </a:r>
            <a:r>
              <a:rPr lang="pt-PT" dirty="0"/>
              <a:t>                                                                         Paula Albuquerque</a:t>
            </a:r>
          </a:p>
        </p:txBody>
      </p:sp>
      <p:sp>
        <p:nvSpPr>
          <p:cNvPr id="5" name="Slide Number Placeholder 28"/>
          <p:cNvSpPr>
            <a:spLocks noGrp="1"/>
          </p:cNvSpPr>
          <p:nvPr>
            <p:ph type="sldNum" sz="quarter" idx="11"/>
          </p:nvPr>
        </p:nvSpPr>
        <p:spPr/>
        <p:txBody>
          <a:bodyPr/>
          <a:lstStyle/>
          <a:p>
            <a:pPr>
              <a:defRPr/>
            </a:pPr>
            <a:fld id="{C676D82F-F9A0-46A2-9370-D44C8C3A6EF3}" type="slidenum">
              <a:rPr lang="pt-PT"/>
              <a:pPr>
                <a:defRPr/>
              </a:pPr>
              <a:t>1</a:t>
            </a:fld>
            <a:endParaRPr lang="pt-PT"/>
          </a:p>
        </p:txBody>
      </p:sp>
      <p:sp>
        <p:nvSpPr>
          <p:cNvPr id="7172" name="Subtitle 2"/>
          <p:cNvSpPr>
            <a:spLocks noGrp="1"/>
          </p:cNvSpPr>
          <p:nvPr>
            <p:ph type="subTitle" idx="1"/>
          </p:nvPr>
        </p:nvSpPr>
        <p:spPr/>
        <p:txBody>
          <a:bodyPr/>
          <a:lstStyle/>
          <a:p>
            <a:pPr eaLnBrk="1" hangingPunct="1"/>
            <a:r>
              <a:rPr lang="en-US" dirty="0"/>
              <a:t>16th October 2018</a:t>
            </a:r>
          </a:p>
        </p:txBody>
      </p:sp>
      <p:sp>
        <p:nvSpPr>
          <p:cNvPr id="7173" name="Title 1"/>
          <p:cNvSpPr>
            <a:spLocks noGrp="1"/>
          </p:cNvSpPr>
          <p:nvPr>
            <p:ph type="ctrTitle"/>
          </p:nvPr>
        </p:nvSpPr>
        <p:spPr>
          <a:xfrm>
            <a:off x="457200" y="1506538"/>
            <a:ext cx="8229600" cy="1470025"/>
          </a:xfrm>
        </p:spPr>
        <p:txBody>
          <a:bodyPr/>
          <a:lstStyle/>
          <a:p>
            <a:pPr eaLnBrk="1" hangingPunct="1"/>
            <a:r>
              <a:rPr lang="pt-PT" dirty="0"/>
              <a:t>5</a:t>
            </a:r>
            <a:r>
              <a:rPr lang="pt-PT" baseline="30000" dirty="0"/>
              <a:t>th</a:t>
            </a:r>
            <a:r>
              <a:rPr lang="pt-PT" dirty="0"/>
              <a:t> </a:t>
            </a:r>
            <a:r>
              <a:rPr lang="pt-PT" dirty="0" err="1"/>
              <a:t>session</a:t>
            </a:r>
            <a:r>
              <a:rPr lang="pt-PT" dirty="0"/>
              <a:t> </a:t>
            </a:r>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2597B95B-516A-417D-8C9B-41119E400A3A}" type="slidenum">
              <a:rPr lang="pt-PT" sz="1400">
                <a:solidFill>
                  <a:srgbClr val="FFFFFF"/>
                </a:solidFill>
                <a:latin typeface="+mj-lt"/>
                <a:ea typeface="+mj-ea"/>
                <a:cs typeface="+mj-cs"/>
              </a:rPr>
              <a:pPr algn="ctr" fontAlgn="auto">
                <a:spcBef>
                  <a:spcPts val="0"/>
                </a:spcBef>
                <a:spcAft>
                  <a:spcPts val="0"/>
                </a:spcAft>
                <a:defRPr/>
              </a:pPr>
              <a:t>1</a:t>
            </a:fld>
            <a:endParaRPr lang="pt-PT" sz="1400">
              <a:solidFill>
                <a:srgbClr val="FFFFFF"/>
              </a:solidFill>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81FF2AD-4A31-4978-B8B5-ED07376F197A}"/>
              </a:ext>
            </a:extLst>
          </p:cNvPr>
          <p:cNvSpPr>
            <a:spLocks noGrp="1"/>
          </p:cNvSpPr>
          <p:nvPr>
            <p:ph sz="quarter" idx="1"/>
          </p:nvPr>
        </p:nvSpPr>
        <p:spPr>
          <a:xfrm>
            <a:off x="914400" y="404664"/>
            <a:ext cx="7772400" cy="5615136"/>
          </a:xfrm>
        </p:spPr>
        <p:txBody>
          <a:bodyPr/>
          <a:lstStyle/>
          <a:p>
            <a:pPr lvl="1"/>
            <a:r>
              <a:rPr lang="pt-PT" dirty="0"/>
              <a:t>Levy-Yeyati </a:t>
            </a:r>
            <a:r>
              <a:rPr lang="pt-PT" dirty="0" err="1"/>
              <a:t>and</a:t>
            </a:r>
            <a:r>
              <a:rPr lang="pt-PT" dirty="0"/>
              <a:t> </a:t>
            </a:r>
            <a:r>
              <a:rPr lang="pt-PT" dirty="0" err="1" smtClean="0"/>
              <a:t>Sturzenegger</a:t>
            </a:r>
            <a:r>
              <a:rPr lang="pt-PT" dirty="0" smtClean="0"/>
              <a:t> </a:t>
            </a:r>
            <a:r>
              <a:rPr lang="pt-PT" dirty="0"/>
              <a:t>(2005) – cluster analysis groups countries into 4 groups: pegged, intermediate, flexible and inconclusive. 1974-2000. </a:t>
            </a:r>
            <a:r>
              <a:rPr lang="pt-PT" dirty="0" err="1"/>
              <a:t>All</a:t>
            </a:r>
            <a:r>
              <a:rPr lang="pt-PT" dirty="0"/>
              <a:t> </a:t>
            </a:r>
            <a:r>
              <a:rPr lang="pt-PT" dirty="0" smtClean="0"/>
              <a:t>183 IMF countries. </a:t>
            </a:r>
            <a:endParaRPr lang="pt-PT" dirty="0">
              <a:highlight>
                <a:srgbClr val="FFFF00"/>
              </a:highlight>
            </a:endParaRPr>
          </a:p>
          <a:p>
            <a:pPr marL="319088" lvl="1" indent="0">
              <a:buNone/>
            </a:pPr>
            <a:r>
              <a:rPr lang="pt-PT" dirty="0"/>
              <a:t>  Pegged regimes – low volatility in exchange rates and high volatility in foreign reserves.</a:t>
            </a:r>
          </a:p>
          <a:p>
            <a:pPr marL="319088" lvl="1" indent="0">
              <a:buNone/>
            </a:pPr>
            <a:r>
              <a:rPr lang="pt-PT" dirty="0"/>
              <a:t>   Flexible regimes - high volatility in exchange rates and low volatility in foreign reserves.</a:t>
            </a:r>
          </a:p>
          <a:p>
            <a:pPr marL="319088" lvl="1" indent="0">
              <a:buNone/>
            </a:pPr>
            <a:r>
              <a:rPr lang="pt-PT" dirty="0"/>
              <a:t>   Intermediate regimes – medium volatility in exchange rates and medium to high volatility in foreign reserves.</a:t>
            </a:r>
          </a:p>
          <a:p>
            <a:pPr marL="319088" lvl="1" indent="0">
              <a:buNone/>
            </a:pPr>
            <a:r>
              <a:rPr lang="pt-PT" dirty="0"/>
              <a:t>   26% of the countries have a </a:t>
            </a:r>
            <a:r>
              <a:rPr lang="pt-PT" i="1" dirty="0"/>
              <a:t>de facto </a:t>
            </a:r>
            <a:r>
              <a:rPr lang="pt-PT" dirty="0"/>
              <a:t>regime that is different from the </a:t>
            </a:r>
            <a:r>
              <a:rPr lang="pt-PT" i="1" dirty="0"/>
              <a:t>de jure </a:t>
            </a:r>
            <a:r>
              <a:rPr lang="pt-PT" dirty="0" smtClean="0"/>
              <a:t>regime</a:t>
            </a:r>
          </a:p>
          <a:p>
            <a:pPr marL="319088" lvl="1" indent="0">
              <a:buNone/>
            </a:pPr>
            <a:r>
              <a:rPr lang="en-US" dirty="0" smtClean="0"/>
              <a:t>  Confirm </a:t>
            </a:r>
            <a:r>
              <a:rPr lang="en-US" dirty="0" err="1" smtClean="0"/>
              <a:t>Calvo</a:t>
            </a:r>
            <a:r>
              <a:rPr lang="en-US" dirty="0" smtClean="0"/>
              <a:t> </a:t>
            </a:r>
            <a:r>
              <a:rPr lang="en-US" dirty="0"/>
              <a:t>and Reinhart's “fear of floating</a:t>
            </a:r>
            <a:r>
              <a:rPr lang="en-US" dirty="0" smtClean="0"/>
              <a:t>”:</a:t>
            </a:r>
            <a:r>
              <a:rPr lang="en-US" dirty="0"/>
              <a:t> many countries that claim to float do not allow their nominal exchange rate to move </a:t>
            </a:r>
            <a:r>
              <a:rPr lang="en-US" dirty="0" smtClean="0"/>
              <a:t>freely</a:t>
            </a:r>
            <a:endParaRPr lang="pt-PT" dirty="0"/>
          </a:p>
          <a:p>
            <a:pPr marL="319088" lvl="1" indent="0">
              <a:buNone/>
            </a:pPr>
            <a:r>
              <a:rPr lang="pt-PT" sz="1800" dirty="0"/>
              <a:t>Levy-</a:t>
            </a:r>
            <a:r>
              <a:rPr lang="pt-PT" sz="1800" dirty="0" err="1"/>
              <a:t>Yeyati</a:t>
            </a:r>
            <a:r>
              <a:rPr lang="pt-PT" sz="1800" dirty="0"/>
              <a:t>, E., &amp; </a:t>
            </a:r>
            <a:r>
              <a:rPr lang="pt-PT" sz="1800" dirty="0" err="1"/>
              <a:t>Sturzenegger</a:t>
            </a:r>
            <a:r>
              <a:rPr lang="pt-PT" sz="1800" dirty="0"/>
              <a:t>, F. (2005). </a:t>
            </a:r>
            <a:r>
              <a:rPr lang="pt-PT" sz="1800" dirty="0" err="1"/>
              <a:t>Classifying</a:t>
            </a:r>
            <a:r>
              <a:rPr lang="pt-PT" sz="1800" dirty="0"/>
              <a:t> </a:t>
            </a:r>
            <a:r>
              <a:rPr lang="pt-PT" sz="1800" dirty="0" err="1"/>
              <a:t>exchange</a:t>
            </a:r>
            <a:r>
              <a:rPr lang="pt-PT" sz="1800" dirty="0"/>
              <a:t> rate regimes: </a:t>
            </a:r>
            <a:r>
              <a:rPr lang="pt-PT" sz="1800" dirty="0" err="1"/>
              <a:t>Deeds</a:t>
            </a:r>
            <a:r>
              <a:rPr lang="pt-PT" sz="1800" dirty="0"/>
              <a:t> vs. </a:t>
            </a:r>
            <a:r>
              <a:rPr lang="pt-PT" sz="1800" dirty="0" err="1"/>
              <a:t>words</a:t>
            </a:r>
            <a:r>
              <a:rPr lang="pt-PT" sz="1800" dirty="0"/>
              <a:t>. </a:t>
            </a:r>
            <a:r>
              <a:rPr lang="pt-PT" sz="1800" i="1" dirty="0" err="1"/>
              <a:t>European</a:t>
            </a:r>
            <a:r>
              <a:rPr lang="pt-PT" sz="1800" i="1" dirty="0"/>
              <a:t> </a:t>
            </a:r>
            <a:r>
              <a:rPr lang="pt-PT" sz="1800" i="1" dirty="0" err="1" smtClean="0"/>
              <a:t>Economic</a:t>
            </a:r>
            <a:r>
              <a:rPr lang="pt-PT" sz="1800" i="1" dirty="0" smtClean="0"/>
              <a:t> </a:t>
            </a:r>
            <a:r>
              <a:rPr lang="pt-PT" sz="1800" i="1" dirty="0" err="1" smtClean="0"/>
              <a:t>Review</a:t>
            </a:r>
            <a:r>
              <a:rPr lang="pt-PT" sz="1800" dirty="0"/>
              <a:t>, </a:t>
            </a:r>
            <a:r>
              <a:rPr lang="pt-PT" sz="1800" i="1" dirty="0"/>
              <a:t>49</a:t>
            </a:r>
            <a:r>
              <a:rPr lang="pt-PT" sz="1800" dirty="0"/>
              <a:t>(6), 1603-1635.</a:t>
            </a:r>
            <a:endParaRPr lang="pt-PT" sz="1800" dirty="0"/>
          </a:p>
        </p:txBody>
      </p:sp>
      <p:sp>
        <p:nvSpPr>
          <p:cNvPr id="4" name="Slide Number Placeholder 3">
            <a:extLst>
              <a:ext uri="{FF2B5EF4-FFF2-40B4-BE49-F238E27FC236}">
                <a16:creationId xmlns:a16="http://schemas.microsoft.com/office/drawing/2014/main" xmlns="" id="{5FC66D4E-F03C-445A-A1B9-6AC48017199B}"/>
              </a:ext>
            </a:extLst>
          </p:cNvPr>
          <p:cNvSpPr>
            <a:spLocks noGrp="1"/>
          </p:cNvSpPr>
          <p:nvPr>
            <p:ph type="sldNum" sz="quarter" idx="12"/>
          </p:nvPr>
        </p:nvSpPr>
        <p:spPr/>
        <p:txBody>
          <a:bodyPr/>
          <a:lstStyle/>
          <a:p>
            <a:pPr>
              <a:defRPr/>
            </a:pPr>
            <a:fld id="{C20ED796-6CA1-4D0F-B525-FBA9146BDC2A}" type="slidenum">
              <a:rPr lang="pt-PT" smtClean="0"/>
              <a:pPr>
                <a:defRPr/>
              </a:pPr>
              <a:t>10</a:t>
            </a:fld>
            <a:endParaRPr lang="pt-PT"/>
          </a:p>
        </p:txBody>
      </p:sp>
      <p:cxnSp>
        <p:nvCxnSpPr>
          <p:cNvPr id="5" name="Straight Connector 4"/>
          <p:cNvCxnSpPr/>
          <p:nvPr/>
        </p:nvCxnSpPr>
        <p:spPr>
          <a:xfrm>
            <a:off x="1331640" y="5877272"/>
            <a:ext cx="230425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27809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8AD83A9-DB52-44C8-B716-F1193E1F1FE9}"/>
              </a:ext>
            </a:extLst>
          </p:cNvPr>
          <p:cNvSpPr>
            <a:spLocks noGrp="1"/>
          </p:cNvSpPr>
          <p:nvPr>
            <p:ph sz="quarter" idx="1"/>
          </p:nvPr>
        </p:nvSpPr>
        <p:spPr/>
        <p:txBody>
          <a:bodyPr/>
          <a:lstStyle/>
          <a:p>
            <a:pPr>
              <a:spcAft>
                <a:spcPts val="600"/>
              </a:spcAft>
              <a:defRPr/>
            </a:pPr>
            <a:r>
              <a:rPr lang="en-GB" sz="3200" dirty="0"/>
              <a:t>Current exchange rate arrangements </a:t>
            </a:r>
            <a:r>
              <a:rPr lang="en-GB" sz="2800" dirty="0">
                <a:hlinkClick r:id="rId2"/>
              </a:rPr>
              <a:t>https://www.imf.org/~/</a:t>
            </a:r>
            <a:r>
              <a:rPr lang="en-GB" sz="2800" dirty="0" smtClean="0">
                <a:hlinkClick r:id="rId2"/>
              </a:rPr>
              <a:t>media/Files/Publications/AREAER/areaer-2017-overview.ashx</a:t>
            </a:r>
            <a:r>
              <a:rPr lang="en-GB" sz="2800" dirty="0" smtClean="0"/>
              <a:t> </a:t>
            </a:r>
            <a:endParaRPr lang="en-GB" sz="2800" dirty="0"/>
          </a:p>
          <a:p>
            <a:endParaRPr lang="pt-PT" dirty="0"/>
          </a:p>
        </p:txBody>
      </p:sp>
      <p:sp>
        <p:nvSpPr>
          <p:cNvPr id="4" name="Slide Number Placeholder 3">
            <a:extLst>
              <a:ext uri="{FF2B5EF4-FFF2-40B4-BE49-F238E27FC236}">
                <a16:creationId xmlns:a16="http://schemas.microsoft.com/office/drawing/2014/main" xmlns="" id="{14AC703B-163D-4A3A-BC31-ACF729ECDDD5}"/>
              </a:ext>
            </a:extLst>
          </p:cNvPr>
          <p:cNvSpPr>
            <a:spLocks noGrp="1"/>
          </p:cNvSpPr>
          <p:nvPr>
            <p:ph type="sldNum" sz="quarter" idx="12"/>
          </p:nvPr>
        </p:nvSpPr>
        <p:spPr/>
        <p:txBody>
          <a:bodyPr/>
          <a:lstStyle/>
          <a:p>
            <a:pPr>
              <a:defRPr/>
            </a:pPr>
            <a:fld id="{C20ED796-6CA1-4D0F-B525-FBA9146BDC2A}" type="slidenum">
              <a:rPr lang="pt-PT" smtClean="0"/>
              <a:pPr>
                <a:defRPr/>
              </a:pPr>
              <a:t>11</a:t>
            </a:fld>
            <a:endParaRPr lang="pt-PT"/>
          </a:p>
        </p:txBody>
      </p:sp>
    </p:spTree>
    <p:extLst>
      <p:ext uri="{BB962C8B-B14F-4D97-AF65-F5344CB8AC3E}">
        <p14:creationId xmlns:p14="http://schemas.microsoft.com/office/powerpoint/2010/main" val="3901986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11EBB8CE-FA21-4690-9F86-B873DA0918D3}" type="slidenum">
              <a:rPr lang="pt-PT"/>
              <a:pPr>
                <a:defRPr/>
              </a:pPr>
              <a:t>12</a:t>
            </a:fld>
            <a:endParaRPr lang="pt-PT"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56932237"/>
              </p:ext>
            </p:extLst>
          </p:nvPr>
        </p:nvGraphicFramePr>
        <p:xfrm>
          <a:off x="395536" y="500063"/>
          <a:ext cx="8462744" cy="54292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A739CDEB-EAE2-4552-B999-5A6143A3D8B3}" type="slidenum">
              <a:rPr lang="pt-PT" sz="1400">
                <a:solidFill>
                  <a:srgbClr val="FFFFFF"/>
                </a:solidFill>
                <a:latin typeface="+mj-lt"/>
                <a:ea typeface="+mj-ea"/>
                <a:cs typeface="+mj-cs"/>
              </a:rPr>
              <a:pPr algn="ctr" fontAlgn="auto">
                <a:spcBef>
                  <a:spcPts val="0"/>
                </a:spcBef>
                <a:spcAft>
                  <a:spcPts val="0"/>
                </a:spcAft>
                <a:defRPr/>
              </a:pPr>
              <a:t>12</a:t>
            </a:fld>
            <a:endParaRPr lang="pt-PT" sz="1400">
              <a:solidFill>
                <a:srgbClr val="FFFFFF"/>
              </a:solidFill>
              <a:latin typeface="+mj-lt"/>
              <a:ea typeface="+mj-ea"/>
              <a:cs typeface="+mj-cs"/>
            </a:endParaRPr>
          </a:p>
        </p:txBody>
      </p:sp>
    </p:spTree>
    <p:extLst>
      <p:ext uri="{BB962C8B-B14F-4D97-AF65-F5344CB8AC3E}">
        <p14:creationId xmlns:p14="http://schemas.microsoft.com/office/powerpoint/2010/main" val="260172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90066"/>
          </a:xfrm>
        </p:spPr>
        <p:txBody>
          <a:bodyPr/>
          <a:lstStyle/>
          <a:p>
            <a:r>
              <a:rPr lang="pt-PT" sz="3000" dirty="0" err="1" smtClean="0"/>
              <a:t>How</a:t>
            </a:r>
            <a:r>
              <a:rPr lang="pt-PT" sz="3000" dirty="0" smtClean="0"/>
              <a:t> to </a:t>
            </a:r>
            <a:r>
              <a:rPr lang="pt-PT" sz="3000" dirty="0" err="1" smtClean="0"/>
              <a:t>choose</a:t>
            </a:r>
            <a:r>
              <a:rPr lang="pt-PT" sz="3000" dirty="0" smtClean="0"/>
              <a:t> </a:t>
            </a:r>
            <a:r>
              <a:rPr lang="pt-PT" sz="3000" dirty="0" err="1" smtClean="0"/>
              <a:t>the</a:t>
            </a:r>
            <a:r>
              <a:rPr lang="pt-PT" sz="3000" dirty="0" smtClean="0"/>
              <a:t> </a:t>
            </a:r>
            <a:r>
              <a:rPr lang="pt-PT" sz="3000" dirty="0" err="1" smtClean="0"/>
              <a:t>exchange</a:t>
            </a:r>
            <a:r>
              <a:rPr lang="pt-PT" sz="3000" dirty="0" smtClean="0"/>
              <a:t> rate regime?</a:t>
            </a:r>
            <a:endParaRPr lang="pt-PT" sz="3000" dirty="0"/>
          </a:p>
        </p:txBody>
      </p:sp>
      <p:sp>
        <p:nvSpPr>
          <p:cNvPr id="3" name="Content Placeholder 2"/>
          <p:cNvSpPr>
            <a:spLocks noGrp="1"/>
          </p:cNvSpPr>
          <p:nvPr>
            <p:ph sz="quarter" idx="1"/>
          </p:nvPr>
        </p:nvSpPr>
        <p:spPr>
          <a:xfrm>
            <a:off x="914400" y="908720"/>
            <a:ext cx="7772400" cy="5111080"/>
          </a:xfrm>
        </p:spPr>
        <p:txBody>
          <a:bodyPr/>
          <a:lstStyle/>
          <a:p>
            <a:r>
              <a:rPr lang="en-US" sz="2400" dirty="0"/>
              <a:t>There is no “perfect foreign exchange regime”. It depends on the  characteristics of each economy. - Arguments from the theory identifying the recommended regime (fixed or floating) according to certain criteria. </a:t>
            </a:r>
          </a:p>
          <a:p>
            <a:endParaRPr lang="pt-PT" dirty="0"/>
          </a:p>
        </p:txBody>
      </p:sp>
      <p:sp>
        <p:nvSpPr>
          <p:cNvPr id="4" name="Slide Number Placeholder 3"/>
          <p:cNvSpPr>
            <a:spLocks noGrp="1"/>
          </p:cNvSpPr>
          <p:nvPr>
            <p:ph type="sldNum" sz="quarter" idx="12"/>
          </p:nvPr>
        </p:nvSpPr>
        <p:spPr/>
        <p:txBody>
          <a:bodyPr/>
          <a:lstStyle/>
          <a:p>
            <a:pPr>
              <a:defRPr/>
            </a:pPr>
            <a:fld id="{C20ED796-6CA1-4D0F-B525-FBA9146BDC2A}" type="slidenum">
              <a:rPr lang="pt-PT" smtClean="0"/>
              <a:pPr>
                <a:defRPr/>
              </a:pPr>
              <a:t>13</a:t>
            </a:fld>
            <a:endParaRPr lang="pt-PT"/>
          </a:p>
        </p:txBody>
      </p:sp>
    </p:spTree>
    <p:extLst>
      <p:ext uri="{BB962C8B-B14F-4D97-AF65-F5344CB8AC3E}">
        <p14:creationId xmlns:p14="http://schemas.microsoft.com/office/powerpoint/2010/main" val="3986267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28625"/>
            <a:ext cx="7772400" cy="5643563"/>
          </a:xfrm>
        </p:spPr>
        <p:txBody>
          <a:bodyPr/>
          <a:lstStyle/>
          <a:p>
            <a:pPr>
              <a:spcBef>
                <a:spcPts val="1800"/>
              </a:spcBef>
              <a:buFont typeface="Wingdings 2" pitchFamily="18" charset="2"/>
              <a:buNone/>
            </a:pPr>
            <a:r>
              <a:rPr lang="en-US" b="1" dirty="0">
                <a:solidFill>
                  <a:schemeClr val="accent1"/>
                </a:solidFill>
              </a:rPr>
              <a:t>	 Fixed Exchange Rates</a:t>
            </a:r>
          </a:p>
          <a:p>
            <a:pPr>
              <a:spcBef>
                <a:spcPts val="1200"/>
              </a:spcBef>
            </a:pPr>
            <a:r>
              <a:rPr lang="en-US" sz="2800" dirty="0"/>
              <a:t>How is parity defended</a:t>
            </a:r>
            <a:r>
              <a:rPr lang="en-US" dirty="0"/>
              <a:t>?</a:t>
            </a:r>
          </a:p>
          <a:p>
            <a:pPr lvl="1">
              <a:spcBef>
                <a:spcPts val="1200"/>
              </a:spcBef>
            </a:pPr>
            <a:r>
              <a:rPr lang="en-US" dirty="0"/>
              <a:t>The authorities buy or sell foreign currency in exchange for domestic currency.</a:t>
            </a:r>
          </a:p>
          <a:p>
            <a:pPr lvl="1">
              <a:spcBef>
                <a:spcPts val="1200"/>
              </a:spcBef>
            </a:pPr>
            <a:r>
              <a:rPr lang="en-US" dirty="0"/>
              <a:t>The authorities impose exchange controls to influence the exchange rate by constricting the demand or supply in the foreign exchange market.</a:t>
            </a:r>
          </a:p>
          <a:p>
            <a:pPr lvl="1">
              <a:spcBef>
                <a:spcPts val="1200"/>
              </a:spcBef>
            </a:pPr>
            <a:r>
              <a:rPr lang="en-US" dirty="0"/>
              <a:t>The authorities alter domestic interest rates to influence short-term capital flows, and therefore, the foreign exchange rate .</a:t>
            </a:r>
          </a:p>
        </p:txBody>
      </p:sp>
      <p:sp>
        <p:nvSpPr>
          <p:cNvPr id="4" name="Slide Number Placeholder 3"/>
          <p:cNvSpPr>
            <a:spLocks noGrp="1"/>
          </p:cNvSpPr>
          <p:nvPr>
            <p:ph type="sldNum" sz="quarter" idx="12"/>
          </p:nvPr>
        </p:nvSpPr>
        <p:spPr/>
        <p:txBody>
          <a:bodyPr/>
          <a:lstStyle/>
          <a:p>
            <a:pPr>
              <a:defRPr/>
            </a:pPr>
            <a:fld id="{35F016B0-A317-420D-8888-25A1D05BA3C3}" type="slidenum">
              <a:rPr lang="pt-PT" smtClean="0"/>
              <a:pPr>
                <a:defRPr/>
              </a:pPr>
              <a:t>14</a:t>
            </a:fld>
            <a:endParaRPr lang="pt-P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F0DE300-D654-4EA9-8A78-F0579FCF00E2}" type="slidenum">
              <a:rPr lang="pt-PT" smtClean="0"/>
              <a:pPr>
                <a:defRPr/>
              </a:pPr>
              <a:t>15</a:t>
            </a:fld>
            <a:endParaRPr lang="pt-PT"/>
          </a:p>
        </p:txBody>
      </p:sp>
      <p:sp>
        <p:nvSpPr>
          <p:cNvPr id="8" name="Content Placeholder 7"/>
          <p:cNvSpPr>
            <a:spLocks noGrp="1"/>
          </p:cNvSpPr>
          <p:nvPr>
            <p:ph sz="quarter" idx="1"/>
          </p:nvPr>
        </p:nvSpPr>
        <p:spPr>
          <a:xfrm>
            <a:off x="914400" y="428625"/>
            <a:ext cx="7772400" cy="5591175"/>
          </a:xfrm>
        </p:spPr>
        <p:txBody>
          <a:bodyPr/>
          <a:lstStyle/>
          <a:p>
            <a:pPr>
              <a:buNone/>
              <a:defRPr/>
            </a:pPr>
            <a:r>
              <a:rPr lang="en-US" sz="3200" dirty="0">
                <a:solidFill>
                  <a:schemeClr val="accent2"/>
                </a:solidFill>
              </a:rPr>
              <a:t>Buying or selling foreign currency </a:t>
            </a:r>
          </a:p>
          <a:p>
            <a:pPr>
              <a:defRPr/>
            </a:pPr>
            <a:r>
              <a:rPr lang="en-US" dirty="0"/>
              <a:t>Defending against depreciation</a:t>
            </a:r>
          </a:p>
          <a:p>
            <a:pPr lvl="1">
              <a:spcBef>
                <a:spcPts val="1200"/>
              </a:spcBef>
              <a:defRPr/>
            </a:pPr>
            <a:r>
              <a:rPr lang="en-US" dirty="0"/>
              <a:t>Buy domestic currency/sell foreign currency. </a:t>
            </a:r>
          </a:p>
          <a:p>
            <a:pPr lvl="1">
              <a:spcBef>
                <a:spcPts val="1200"/>
              </a:spcBef>
              <a:defRPr/>
            </a:pPr>
            <a:r>
              <a:rPr lang="en-US" dirty="0"/>
              <a:t>Corresponds to the financing of a country’s deficit.</a:t>
            </a:r>
          </a:p>
          <a:p>
            <a:pPr lvl="1">
              <a:spcBef>
                <a:spcPts val="1200"/>
              </a:spcBef>
              <a:defRPr/>
            </a:pPr>
            <a:r>
              <a:rPr lang="en-US" dirty="0"/>
              <a:t>The sale of foreign currency decreases the stock of official reserves. If it runs out of reserves, it is possible to borrow from abroad.</a:t>
            </a:r>
          </a:p>
          <a:p>
            <a:pPr lvl="1">
              <a:spcBef>
                <a:spcPts val="1200"/>
              </a:spcBef>
              <a:defRPr/>
            </a:pPr>
            <a:r>
              <a:rPr lang="en-US" dirty="0"/>
              <a:t>The purchase of domestic currency reduces money in circulation: reduces Money Supply.</a:t>
            </a:r>
          </a:p>
          <a:p>
            <a:pPr>
              <a:spcBef>
                <a:spcPts val="2400"/>
              </a:spcBef>
              <a:defRPr/>
            </a:pPr>
            <a:r>
              <a:rPr lang="en-US" dirty="0"/>
              <a:t>Defending against appreciation: </a:t>
            </a:r>
            <a:r>
              <a:rPr lang="en-US" sz="2200" dirty="0"/>
              <a:t>similar, in the opposite direction</a:t>
            </a:r>
            <a:r>
              <a:rPr lang="pt-PT" sz="2200" dirty="0"/>
              <a:t>.</a:t>
            </a:r>
          </a:p>
          <a:p>
            <a:pPr>
              <a:spcBef>
                <a:spcPts val="1200"/>
              </a:spcBef>
              <a:defRPr/>
            </a:pPr>
            <a:endParaRPr lang="pt-PT" dirty="0"/>
          </a:p>
          <a:p>
            <a:pPr>
              <a:spcBef>
                <a:spcPts val="1200"/>
              </a:spcBef>
              <a:defRPr/>
            </a:pPr>
            <a:endParaRPr lang="pt-P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20ED796-6CA1-4D0F-B525-FBA9146BDC2A}" type="slidenum">
              <a:rPr lang="pt-PT" smtClean="0"/>
              <a:pPr>
                <a:defRPr/>
              </a:pPr>
              <a:t>16</a:t>
            </a:fld>
            <a:endParaRPr lang="pt-PT"/>
          </a:p>
        </p:txBody>
      </p:sp>
      <p:sp>
        <p:nvSpPr>
          <p:cNvPr id="5" name="Rectangle 2"/>
          <p:cNvSpPr>
            <a:spLocks noChangeArrowheads="1"/>
          </p:cNvSpPr>
          <p:nvPr/>
        </p:nvSpPr>
        <p:spPr bwMode="auto">
          <a:xfrm>
            <a:off x="794078" y="1078578"/>
            <a:ext cx="7990922"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Central bank Balance Sheet (simplified)</a:t>
            </a:r>
            <a:endParaRPr kumimoji="0" lang="en-GB"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Arial" pitchFamily="34" charset="0"/>
              <a:cs typeface="Arial" pitchFamily="34" charset="0"/>
            </a:endParaRPr>
          </a:p>
        </p:txBody>
      </p:sp>
      <p:cxnSp>
        <p:nvCxnSpPr>
          <p:cNvPr id="6" name="Straight Connector 5"/>
          <p:cNvCxnSpPr/>
          <p:nvPr/>
        </p:nvCxnSpPr>
        <p:spPr>
          <a:xfrm>
            <a:off x="5148064" y="2242032"/>
            <a:ext cx="9525" cy="2085975"/>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3"/>
          <p:cNvSpPr>
            <a:spLocks noChangeArrowheads="1"/>
          </p:cNvSpPr>
          <p:nvPr/>
        </p:nvSpPr>
        <p:spPr bwMode="auto">
          <a:xfrm>
            <a:off x="290367" y="395372"/>
            <a:ext cx="8494633"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dirty="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dirty="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dirty="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dirty="0">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en-GB" b="0" i="0" u="sng" strike="noStrike" cap="none" normalizeH="0" baseline="0" dirty="0" err="1">
                <a:ln>
                  <a:noFill/>
                </a:ln>
                <a:solidFill>
                  <a:schemeClr val="tx1"/>
                </a:solidFill>
                <a:effectLst/>
                <a:latin typeface="Calibri" pitchFamily="34" charset="0"/>
                <a:ea typeface="Calibri" pitchFamily="34" charset="0"/>
                <a:cs typeface="Times New Roman" pitchFamily="18" charset="0"/>
              </a:rPr>
              <a:t>Assets</a:t>
            </a:r>
            <a:r>
              <a:rPr kumimoji="0" lang="en-GB" b="0" i="0" u="none" strike="noStrike" cap="none" normalizeH="0" baseline="0" dirty="0" err="1">
                <a:ln>
                  <a:noFill/>
                </a:ln>
                <a:solidFill>
                  <a:schemeClr val="tx1"/>
                </a:solidFill>
                <a:effectLst/>
                <a:latin typeface="Calibri" pitchFamily="34" charset="0"/>
                <a:ea typeface="Calibri" pitchFamily="34" charset="0"/>
                <a:cs typeface="Times New Roman" pitchFamily="18" charset="0"/>
              </a:rPr>
              <a:t>__________________________________L</a:t>
            </a:r>
            <a:r>
              <a:rPr kumimoji="0" lang="en-GB" b="0" i="0" u="sng" strike="noStrike" cap="none" normalizeH="0" baseline="0" dirty="0" err="1">
                <a:ln>
                  <a:noFill/>
                </a:ln>
                <a:solidFill>
                  <a:schemeClr val="tx1"/>
                </a:solidFill>
                <a:effectLst/>
                <a:latin typeface="Calibri" pitchFamily="34" charset="0"/>
                <a:ea typeface="Calibri" pitchFamily="34" charset="0"/>
                <a:cs typeface="Times New Roman" pitchFamily="18" charset="0"/>
              </a:rPr>
              <a:t>iabilities</a:t>
            </a:r>
            <a:r>
              <a:rPr kumimoji="0" lang="en-GB" b="0" i="0" u="sng" strike="noStrike" cap="none" normalizeH="0" baseline="0" dirty="0">
                <a:ln>
                  <a:noFill/>
                </a:ln>
                <a:solidFill>
                  <a:schemeClr val="tx1"/>
                </a:solidFill>
                <a:effectLst/>
                <a:latin typeface="Calibri" pitchFamily="34" charset="0"/>
                <a:ea typeface="Calibri" pitchFamily="34" charset="0"/>
                <a:cs typeface="Times New Roman" pitchFamily="18" charset="0"/>
              </a:rPr>
              <a:t>____</a:t>
            </a:r>
            <a:endParaRPr kumimoji="0" lang="en-GB"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en-GB" b="1" i="0" u="none" strike="noStrike" cap="none" normalizeH="0" baseline="0" dirty="0">
                <a:ln>
                  <a:noFill/>
                </a:ln>
                <a:solidFill>
                  <a:schemeClr val="tx1"/>
                </a:solidFill>
                <a:effectLst/>
                <a:latin typeface="Calibri" pitchFamily="34" charset="0"/>
                <a:ea typeface="Calibri" pitchFamily="34" charset="0"/>
                <a:cs typeface="Times New Roman" pitchFamily="18" charset="0"/>
              </a:rPr>
              <a:t>Domestic Assets</a:t>
            </a:r>
            <a:r>
              <a:rPr kumimoji="0" lang="en-GB"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en-GB" b="1" i="0" u="none" strike="noStrike" cap="none" normalizeH="0" baseline="0" dirty="0">
                <a:ln>
                  <a:noFill/>
                </a:ln>
                <a:solidFill>
                  <a:schemeClr val="tx1"/>
                </a:solidFill>
                <a:effectLst/>
                <a:latin typeface="Calibri" pitchFamily="34" charset="0"/>
                <a:ea typeface="Calibri" pitchFamily="34" charset="0"/>
                <a:cs typeface="Times New Roman" pitchFamily="18" charset="0"/>
              </a:rPr>
              <a:t>Monetary Base</a:t>
            </a:r>
            <a:r>
              <a:rPr kumimoji="0" lang="en-GB"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endParaRPr kumimoji="0" lang="en-GB"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lang="en-GB" dirty="0">
                <a:latin typeface="Calibri" pitchFamily="34" charset="0"/>
                <a:ea typeface="Calibri" pitchFamily="34" charset="0"/>
                <a:cs typeface="Times New Roman" pitchFamily="18" charset="0"/>
              </a:rPr>
              <a:t>                  </a:t>
            </a:r>
            <a:r>
              <a:rPr kumimoji="0" lang="en-GB"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Debt securities		        Currency in circulation</a:t>
            </a:r>
            <a:endParaRPr kumimoji="0" lang="en-GB"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Loans to Banks		        Deposits from banks    	</a:t>
            </a:r>
            <a:endParaRPr kumimoji="0" lang="en-GB"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en-GB" b="1" i="0" u="none" strike="noStrike" cap="none" normalizeH="0" baseline="0" dirty="0">
                <a:ln>
                  <a:noFill/>
                </a:ln>
                <a:solidFill>
                  <a:schemeClr val="tx1"/>
                </a:solidFill>
                <a:effectLst/>
                <a:latin typeface="Calibri" pitchFamily="34" charset="0"/>
                <a:ea typeface="Calibri" pitchFamily="34" charset="0"/>
                <a:cs typeface="Times New Roman" pitchFamily="18" charset="0"/>
              </a:rPr>
              <a:t>                  International Reserve Assets</a:t>
            </a:r>
            <a:endParaRPr kumimoji="0" lang="en-GB" b="1"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Foreign-Currency Assets</a:t>
            </a:r>
            <a:endParaRPr kumimoji="0" lang="en-GB"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b="0" i="0" u="none" strike="noStrike" cap="none" normalizeH="0" baseline="0" dirty="0">
              <a:ln>
                <a:noFill/>
              </a:ln>
              <a:solidFill>
                <a:schemeClr val="tx1"/>
              </a:solidFill>
              <a:effectLst/>
              <a:latin typeface="Arial" pitchFamily="34" charset="0"/>
              <a:cs typeface="Arial" pitchFamily="34" charset="0"/>
            </a:endParaRPr>
          </a:p>
        </p:txBody>
      </p:sp>
      <p:sp>
        <p:nvSpPr>
          <p:cNvPr id="8" name="TextBox 7"/>
          <p:cNvSpPr txBox="1"/>
          <p:nvPr/>
        </p:nvSpPr>
        <p:spPr>
          <a:xfrm>
            <a:off x="1331640" y="5085184"/>
            <a:ext cx="7056784" cy="369332"/>
          </a:xfrm>
          <a:prstGeom prst="rect">
            <a:avLst/>
          </a:prstGeom>
          <a:noFill/>
        </p:spPr>
        <p:txBody>
          <a:bodyPr wrap="square" rtlCol="0">
            <a:spAutoFit/>
          </a:bodyPr>
          <a:lstStyle/>
          <a:p>
            <a:r>
              <a:rPr lang="pt-PT" dirty="0">
                <a:latin typeface="Calibri" pitchFamily="34" charset="0"/>
                <a:cs typeface="Calibri" pitchFamily="34" charset="0"/>
              </a:rPr>
              <a:t>Money </a:t>
            </a:r>
            <a:r>
              <a:rPr lang="pt-PT" dirty="0" err="1">
                <a:latin typeface="Calibri" pitchFamily="34" charset="0"/>
                <a:cs typeface="Calibri" pitchFamily="34" charset="0"/>
              </a:rPr>
              <a:t>Supply</a:t>
            </a:r>
            <a:r>
              <a:rPr lang="pt-PT" dirty="0">
                <a:latin typeface="Calibri" pitchFamily="34" charset="0"/>
                <a:cs typeface="Calibri" pitchFamily="34" charset="0"/>
              </a:rPr>
              <a:t> = Currency + </a:t>
            </a:r>
            <a:r>
              <a:rPr lang="pt-PT" dirty="0" err="1">
                <a:latin typeface="Calibri" pitchFamily="34" charset="0"/>
                <a:cs typeface="Calibri" pitchFamily="34" charset="0"/>
              </a:rPr>
              <a:t>Deposits</a:t>
            </a:r>
            <a:r>
              <a:rPr lang="pt-PT" dirty="0">
                <a:latin typeface="Calibri" pitchFamily="34" charset="0"/>
                <a:cs typeface="Calibri" pitchFamily="34" charset="0"/>
              </a:rPr>
              <a:t> </a:t>
            </a:r>
            <a:r>
              <a:rPr lang="en-GB" dirty="0">
                <a:latin typeface="Calibri" pitchFamily="34" charset="0"/>
                <a:cs typeface="Calibri" pitchFamily="34" charset="0"/>
              </a:rPr>
              <a:t>from the public in regular banks</a:t>
            </a:r>
          </a:p>
        </p:txBody>
      </p:sp>
    </p:spTree>
    <p:extLst>
      <p:ext uri="{BB962C8B-B14F-4D97-AF65-F5344CB8AC3E}">
        <p14:creationId xmlns:p14="http://schemas.microsoft.com/office/powerpoint/2010/main" val="2380840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285875" y="5000625"/>
            <a:ext cx="6500813" cy="785813"/>
          </a:xfrm>
        </p:spPr>
        <p:txBody>
          <a:bodyPr/>
          <a:lstStyle/>
          <a:p>
            <a:r>
              <a:rPr lang="pt-PT" sz="2000" u="sng" dirty="0" err="1"/>
              <a:t>Source</a:t>
            </a:r>
            <a:r>
              <a:rPr lang="pt-PT" sz="2000" u="sng" dirty="0"/>
              <a:t>:</a:t>
            </a:r>
            <a:r>
              <a:rPr lang="pt-PT" sz="2000" dirty="0"/>
              <a:t> </a:t>
            </a:r>
            <a:r>
              <a:rPr lang="pt-PT" sz="2000" dirty="0" err="1"/>
              <a:t>Chap</a:t>
            </a:r>
            <a:r>
              <a:rPr lang="pt-PT" sz="2000" dirty="0"/>
              <a:t>. 20 </a:t>
            </a:r>
            <a:r>
              <a:rPr lang="pt-PT" sz="2000" dirty="0" err="1"/>
              <a:t>from</a:t>
            </a:r>
            <a:r>
              <a:rPr lang="pt-PT" sz="2000" dirty="0"/>
              <a:t> </a:t>
            </a:r>
            <a:r>
              <a:rPr lang="pt-PT" sz="2000" dirty="0" err="1"/>
              <a:t>Pugel</a:t>
            </a:r>
            <a:r>
              <a:rPr lang="pt-PT" sz="2000" dirty="0"/>
              <a:t>.</a:t>
            </a:r>
          </a:p>
        </p:txBody>
      </p:sp>
      <p:sp>
        <p:nvSpPr>
          <p:cNvPr id="4" name="Slide Number Placeholder 3"/>
          <p:cNvSpPr>
            <a:spLocks noGrp="1"/>
          </p:cNvSpPr>
          <p:nvPr>
            <p:ph type="sldNum" sz="quarter" idx="12"/>
          </p:nvPr>
        </p:nvSpPr>
        <p:spPr/>
        <p:txBody>
          <a:bodyPr/>
          <a:lstStyle/>
          <a:p>
            <a:pPr>
              <a:defRPr/>
            </a:pPr>
            <a:fld id="{25D099B0-72AA-47CE-BACA-D0DA0E27CADE}" type="slidenum">
              <a:rPr lang="pt-PT" smtClean="0"/>
              <a:pPr>
                <a:defRPr/>
              </a:pPr>
              <a:t>17</a:t>
            </a:fld>
            <a:endParaRPr lang="pt-PT"/>
          </a:p>
        </p:txBody>
      </p:sp>
      <p:pic>
        <p:nvPicPr>
          <p:cNvPr id="28676" name="Content Placeholder 4" descr="\\Mhebrrfil01\Supplements\Commons\Project Files\Pugel JPEGs\JPEGs\Chap019\pug87488_1903.jpg"/>
          <p:cNvPicPr>
            <a:picLocks noGrp="1" noChangeAspect="1" noChangeArrowheads="1"/>
          </p:cNvPicPr>
          <p:nvPr>
            <p:ph sz="quarter" idx="1"/>
          </p:nvPr>
        </p:nvPicPr>
        <p:blipFill>
          <a:blip r:embed="rId3" cstate="print"/>
          <a:srcRect/>
          <a:stretch>
            <a:fillRect/>
          </a:stretch>
        </p:blipFill>
        <p:spPr>
          <a:xfrm>
            <a:off x="1475656" y="548680"/>
            <a:ext cx="5969000" cy="4303712"/>
          </a:xfr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24541C7-01F3-4352-9E1F-1FE6071F08B8}" type="slidenum">
              <a:rPr lang="pt-PT" smtClean="0"/>
              <a:pPr>
                <a:defRPr/>
              </a:pPr>
              <a:t>18</a:t>
            </a:fld>
            <a:endParaRPr lang="pt-PT"/>
          </a:p>
        </p:txBody>
      </p:sp>
      <p:sp>
        <p:nvSpPr>
          <p:cNvPr id="5" name="Content Placeholder 4"/>
          <p:cNvSpPr>
            <a:spLocks noGrp="1"/>
          </p:cNvSpPr>
          <p:nvPr>
            <p:ph sz="quarter" idx="1"/>
          </p:nvPr>
        </p:nvSpPr>
        <p:spPr>
          <a:xfrm>
            <a:off x="914400" y="714375"/>
            <a:ext cx="7772400" cy="5305425"/>
          </a:xfrm>
        </p:spPr>
        <p:txBody>
          <a:bodyPr/>
          <a:lstStyle/>
          <a:p>
            <a:pPr>
              <a:defRPr/>
            </a:pPr>
            <a:r>
              <a:rPr lang="en-US" dirty="0"/>
              <a:t>A temporary external imbalance can be overcome in this way. It is not sustainable to defend a permanent disequilibrium.    </a:t>
            </a:r>
            <a:r>
              <a:rPr lang="en-US" sz="2400" i="1" dirty="0">
                <a:latin typeface="+mj-lt"/>
              </a:rPr>
              <a:t>Costs</a:t>
            </a:r>
            <a:endParaRPr lang="en-US" sz="2400" dirty="0"/>
          </a:p>
          <a:p>
            <a:pPr>
              <a:defRPr/>
            </a:pPr>
            <a:endParaRPr lang="en-US" dirty="0"/>
          </a:p>
          <a:p>
            <a:pPr>
              <a:buFont typeface="Wingdings 2" pitchFamily="18" charset="2"/>
              <a:buNone/>
              <a:defRPr/>
            </a:pPr>
            <a:r>
              <a:rPr lang="en-US" sz="3000" dirty="0">
                <a:solidFill>
                  <a:schemeClr val="accent4"/>
                </a:solidFill>
              </a:rPr>
              <a:t>Using capital controls </a:t>
            </a:r>
          </a:p>
          <a:p>
            <a:pPr>
              <a:defRPr/>
            </a:pPr>
            <a:r>
              <a:rPr lang="en-US" dirty="0"/>
              <a:t>Capital controls are quantity restrictions  </a:t>
            </a:r>
            <a:r>
              <a:rPr lang="en-US" dirty="0">
                <a:sym typeface="Wingdings"/>
              </a:rPr>
              <a:t> </a:t>
            </a:r>
          </a:p>
          <a:p>
            <a:pPr lvl="1">
              <a:defRPr/>
            </a:pPr>
            <a:r>
              <a:rPr lang="en-US" dirty="0">
                <a:sym typeface="Wingdings"/>
              </a:rPr>
              <a:t>Create inefficiencies,  </a:t>
            </a:r>
          </a:p>
          <a:p>
            <a:pPr lvl="1">
              <a:defRPr/>
            </a:pPr>
            <a:r>
              <a:rPr lang="en-US" dirty="0">
                <a:sym typeface="Wingdings"/>
              </a:rPr>
              <a:t>High administrative costs,  </a:t>
            </a:r>
          </a:p>
          <a:p>
            <a:pPr lvl="1">
              <a:defRPr/>
            </a:pPr>
            <a:r>
              <a:rPr lang="en-US" dirty="0">
                <a:sym typeface="Wingdings"/>
              </a:rPr>
              <a:t>Create incentives to black markets.</a:t>
            </a:r>
          </a:p>
          <a:p>
            <a:pPr lvl="1">
              <a:defRPr/>
            </a:pPr>
            <a:r>
              <a:rPr lang="en-US" dirty="0">
                <a:sym typeface="Wingdings"/>
              </a:rPr>
              <a:t>Instead of foreign exchange risk concerning the price, there is  risk as to the possibility of trading.</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27AEF7F-53BA-46A4-8308-3030F9D579F7}" type="slidenum">
              <a:rPr lang="pt-PT" smtClean="0"/>
              <a:pPr>
                <a:defRPr/>
              </a:pPr>
              <a:t>19</a:t>
            </a:fld>
            <a:endParaRPr lang="pt-PT"/>
          </a:p>
        </p:txBody>
      </p:sp>
      <p:pic>
        <p:nvPicPr>
          <p:cNvPr id="30723" name="Content Placeholder 4" descr="\\Mhebrrfil01\Supplements\Commons\Project Files\Pugel JPEGs\JPEGs\Chap019\pug87488_1905.jpg"/>
          <p:cNvPicPr>
            <a:picLocks noGrp="1" noChangeAspect="1" noChangeArrowheads="1"/>
          </p:cNvPicPr>
          <p:nvPr>
            <p:ph sz="quarter" idx="1"/>
          </p:nvPr>
        </p:nvPicPr>
        <p:blipFill>
          <a:blip r:embed="rId3" cstate="print"/>
          <a:srcRect/>
          <a:stretch>
            <a:fillRect/>
          </a:stretch>
        </p:blipFill>
        <p:spPr>
          <a:xfrm>
            <a:off x="2428875" y="500063"/>
            <a:ext cx="4803775" cy="4322762"/>
          </a:xfrm>
          <a:noFill/>
        </p:spPr>
      </p:pic>
      <p:sp>
        <p:nvSpPr>
          <p:cNvPr id="30724" name="Title 1"/>
          <p:cNvSpPr>
            <a:spLocks noGrp="1"/>
          </p:cNvSpPr>
          <p:nvPr>
            <p:ph type="title"/>
          </p:nvPr>
        </p:nvSpPr>
        <p:spPr>
          <a:xfrm>
            <a:off x="1285875" y="5000625"/>
            <a:ext cx="6500813" cy="785813"/>
          </a:xfrm>
        </p:spPr>
        <p:txBody>
          <a:bodyPr/>
          <a:lstStyle/>
          <a:p>
            <a:r>
              <a:rPr lang="pt-PT" sz="2000" u="sng" dirty="0" err="1"/>
              <a:t>Source</a:t>
            </a:r>
            <a:r>
              <a:rPr lang="pt-PT" sz="2000" u="sng" dirty="0"/>
              <a:t>:</a:t>
            </a:r>
            <a:r>
              <a:rPr lang="pt-PT" sz="2000" dirty="0"/>
              <a:t> </a:t>
            </a:r>
            <a:r>
              <a:rPr lang="pt-PT" sz="2000" dirty="0" err="1"/>
              <a:t>Chap</a:t>
            </a:r>
            <a:r>
              <a:rPr lang="pt-PT" sz="2000" dirty="0"/>
              <a:t>. 20 </a:t>
            </a:r>
            <a:r>
              <a:rPr lang="pt-PT" sz="2000" dirty="0" err="1"/>
              <a:t>from</a:t>
            </a:r>
            <a:r>
              <a:rPr lang="pt-PT" sz="2000" dirty="0"/>
              <a:t> </a:t>
            </a:r>
            <a:r>
              <a:rPr lang="pt-PT" sz="2000" dirty="0" err="1"/>
              <a:t>Pugel</a:t>
            </a:r>
            <a:r>
              <a:rPr lang="pt-PT" sz="2000" dirty="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758AB6BB-FDE1-43ED-8D04-0449748777A3}" type="slidenum">
              <a:rPr lang="pt-PT"/>
              <a:pPr>
                <a:defRPr/>
              </a:pPr>
              <a:t>2</a:t>
            </a:fld>
            <a:endParaRPr lang="pt-PT"/>
          </a:p>
        </p:txBody>
      </p:sp>
      <p:sp>
        <p:nvSpPr>
          <p:cNvPr id="7171" name="Content Placeholder 2"/>
          <p:cNvSpPr>
            <a:spLocks noGrp="1"/>
          </p:cNvSpPr>
          <p:nvPr>
            <p:ph sz="quarter" idx="1"/>
          </p:nvPr>
        </p:nvSpPr>
        <p:spPr>
          <a:xfrm>
            <a:off x="755576" y="571500"/>
            <a:ext cx="7931224" cy="5448300"/>
          </a:xfrm>
        </p:spPr>
        <p:txBody>
          <a:bodyPr/>
          <a:lstStyle/>
          <a:p>
            <a:pPr>
              <a:buNone/>
              <a:defRPr/>
            </a:pPr>
            <a:r>
              <a:rPr lang="pt-PT" sz="3600" dirty="0">
                <a:solidFill>
                  <a:schemeClr val="accent1"/>
                </a:solidFill>
                <a:effectLst>
                  <a:outerShdw blurRad="38100" dist="38100" dir="2700000" algn="tl">
                    <a:srgbClr val="000000">
                      <a:alpha val="43137"/>
                    </a:srgbClr>
                  </a:outerShdw>
                </a:effectLst>
              </a:rPr>
              <a:t>EXCHANGE RATE              </a:t>
            </a:r>
            <a:r>
              <a:rPr lang="pt-PT" sz="2400" i="1" dirty="0">
                <a:solidFill>
                  <a:schemeClr val="accent2"/>
                </a:solidFill>
              </a:rPr>
              <a:t>Pugel, chap.20, 23, 25, Cruz-						Rodriguez (2013)</a:t>
            </a:r>
          </a:p>
          <a:p>
            <a:pPr>
              <a:buNone/>
              <a:defRPr/>
            </a:pPr>
            <a:r>
              <a:rPr lang="pt-PT" sz="3600" i="1" dirty="0"/>
              <a:t> </a:t>
            </a:r>
            <a:r>
              <a:rPr lang="pt-PT" sz="3600" dirty="0">
                <a:solidFill>
                  <a:schemeClr val="accent1"/>
                </a:solidFill>
                <a:effectLst>
                  <a:outerShdw blurRad="38100" dist="38100" dir="2700000" algn="tl">
                    <a:srgbClr val="000000">
                      <a:alpha val="43137"/>
                    </a:srgbClr>
                  </a:outerShdw>
                </a:effectLst>
              </a:rPr>
              <a:t>REGIMES</a:t>
            </a:r>
            <a:endParaRPr lang="pt-PT" dirty="0">
              <a:solidFill>
                <a:schemeClr val="accent1"/>
              </a:solidFill>
              <a:effectLst>
                <a:outerShdw blurRad="38100" dist="38100" dir="2700000" algn="tl">
                  <a:srgbClr val="000000">
                    <a:alpha val="43137"/>
                  </a:srgbClr>
                </a:outerShdw>
              </a:effectLst>
            </a:endParaRPr>
          </a:p>
          <a:p>
            <a:pPr>
              <a:buNone/>
              <a:defRPr/>
            </a:pPr>
            <a:r>
              <a:rPr lang="en-US" sz="3200" dirty="0"/>
              <a:t>International Monetary System </a:t>
            </a:r>
          </a:p>
          <a:p>
            <a:pPr>
              <a:buNone/>
              <a:defRPr/>
            </a:pPr>
            <a:r>
              <a:rPr lang="en-US" sz="3200" dirty="0"/>
              <a:t>	</a:t>
            </a:r>
            <a:r>
              <a:rPr lang="en-US" sz="2400" dirty="0"/>
              <a:t>Establishes the rules by which countries value and exchange their currencies.</a:t>
            </a:r>
          </a:p>
          <a:p>
            <a:pPr>
              <a:defRPr/>
            </a:pPr>
            <a:r>
              <a:rPr lang="en-US" sz="2800" dirty="0"/>
              <a:t>1870-1913</a:t>
            </a:r>
            <a:r>
              <a:rPr lang="en-US" sz="2400" dirty="0"/>
              <a:t>: Gold Standard  working well </a:t>
            </a:r>
          </a:p>
          <a:p>
            <a:pPr>
              <a:defRPr/>
            </a:pPr>
            <a:r>
              <a:rPr lang="en-US" sz="2800" dirty="0"/>
              <a:t>1914-44:</a:t>
            </a:r>
            <a:r>
              <a:rPr lang="en-US" sz="2400" dirty="0"/>
              <a:t> Collapse of the Gold Standard </a:t>
            </a:r>
          </a:p>
          <a:p>
            <a:pPr>
              <a:defRPr/>
            </a:pPr>
            <a:r>
              <a:rPr lang="en-US" sz="2800" dirty="0"/>
              <a:t>1945-70s</a:t>
            </a:r>
            <a:r>
              <a:rPr lang="en-US" sz="2400" dirty="0"/>
              <a:t>: Bretton Woods (dollar standard)</a:t>
            </a:r>
          </a:p>
          <a:p>
            <a:pPr>
              <a:defRPr/>
            </a:pPr>
            <a:r>
              <a:rPr lang="en-US" sz="2800" dirty="0"/>
              <a:t>1970s-present</a:t>
            </a:r>
            <a:r>
              <a:rPr lang="en-US" sz="2400" dirty="0"/>
              <a:t>: post-Bretton Woods</a:t>
            </a:r>
          </a:p>
          <a:p>
            <a:pPr marL="0" indent="0">
              <a:buNone/>
              <a:defRPr/>
            </a:pPr>
            <a:endParaRPr lang="en-US" sz="2000" dirty="0"/>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02C0009F-A220-4324-970E-808B771F73D1}" type="slidenum">
              <a:rPr lang="pt-PT" sz="1400">
                <a:solidFill>
                  <a:srgbClr val="FFFFFF"/>
                </a:solidFill>
                <a:latin typeface="+mj-lt"/>
                <a:ea typeface="+mj-ea"/>
                <a:cs typeface="+mj-cs"/>
              </a:rPr>
              <a:pPr algn="ctr" fontAlgn="auto">
                <a:spcBef>
                  <a:spcPts val="0"/>
                </a:spcBef>
                <a:spcAft>
                  <a:spcPts val="0"/>
                </a:spcAft>
                <a:defRPr/>
              </a:pPr>
              <a:t>2</a:t>
            </a:fld>
            <a:endParaRPr lang="pt-PT" sz="1400">
              <a:solidFill>
                <a:srgbClr val="FFFFFF"/>
              </a:solidFill>
              <a:latin typeface="+mj-lt"/>
              <a:ea typeface="+mj-ea"/>
              <a:cs typeface="+mj-cs"/>
            </a:endParaRPr>
          </a:p>
        </p:txBody>
      </p:sp>
      <p:sp>
        <p:nvSpPr>
          <p:cNvPr id="6" name="Curved Right Arrow 5"/>
          <p:cNvSpPr/>
          <p:nvPr/>
        </p:nvSpPr>
        <p:spPr>
          <a:xfrm>
            <a:off x="4499992" y="692696"/>
            <a:ext cx="803275" cy="357188"/>
          </a:xfrm>
          <a:prstGeom prst="curvedRightArrow">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PT">
              <a:solidFill>
                <a:schemeClr val="tx1"/>
              </a:solidFill>
            </a:endParaRPr>
          </a:p>
        </p:txBody>
      </p:sp>
    </p:spTree>
    <p:extLst>
      <p:ext uri="{BB962C8B-B14F-4D97-AF65-F5344CB8AC3E}">
        <p14:creationId xmlns:p14="http://schemas.microsoft.com/office/powerpoint/2010/main" val="2134036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14348" y="571480"/>
            <a:ext cx="7972452" cy="5448320"/>
          </a:xfrm>
        </p:spPr>
        <p:txBody>
          <a:bodyPr/>
          <a:lstStyle/>
          <a:p>
            <a:pPr>
              <a:buNone/>
            </a:pPr>
            <a:r>
              <a:rPr lang="pt-PT" sz="3000" dirty="0" err="1">
                <a:solidFill>
                  <a:schemeClr val="accent4"/>
                </a:solidFill>
              </a:rPr>
              <a:t>Changing</a:t>
            </a:r>
            <a:r>
              <a:rPr lang="pt-PT" sz="3000" dirty="0">
                <a:solidFill>
                  <a:schemeClr val="accent4"/>
                </a:solidFill>
              </a:rPr>
              <a:t> </a:t>
            </a:r>
            <a:r>
              <a:rPr lang="pt-PT" sz="3000" dirty="0" err="1">
                <a:solidFill>
                  <a:schemeClr val="accent4"/>
                </a:solidFill>
              </a:rPr>
              <a:t>interest</a:t>
            </a:r>
            <a:r>
              <a:rPr lang="pt-PT" sz="3000" dirty="0">
                <a:solidFill>
                  <a:schemeClr val="accent4"/>
                </a:solidFill>
              </a:rPr>
              <a:t> rates </a:t>
            </a:r>
          </a:p>
          <a:p>
            <a:pPr>
              <a:buNone/>
            </a:pPr>
            <a:r>
              <a:rPr lang="pt-PT" sz="2800" dirty="0" err="1"/>
              <a:t>The</a:t>
            </a:r>
            <a:r>
              <a:rPr lang="pt-PT" sz="2800" dirty="0"/>
              <a:t> </a:t>
            </a:r>
            <a:r>
              <a:rPr lang="pt-PT" sz="2800" dirty="0" err="1"/>
              <a:t>foreign</a:t>
            </a:r>
            <a:r>
              <a:rPr lang="pt-PT" sz="2800" dirty="0"/>
              <a:t> currency </a:t>
            </a:r>
            <a:r>
              <a:rPr lang="pt-PT" sz="2800" dirty="0" err="1"/>
              <a:t>demand</a:t>
            </a:r>
            <a:r>
              <a:rPr lang="pt-PT" sz="2800" dirty="0"/>
              <a:t> and </a:t>
            </a:r>
            <a:r>
              <a:rPr lang="pt-PT" sz="2800" dirty="0" err="1"/>
              <a:t>foreign</a:t>
            </a:r>
            <a:r>
              <a:rPr lang="pt-PT" sz="2800" dirty="0"/>
              <a:t> currency </a:t>
            </a:r>
            <a:r>
              <a:rPr lang="pt-PT" sz="2800" dirty="0" err="1"/>
              <a:t>supply</a:t>
            </a:r>
            <a:r>
              <a:rPr lang="pt-PT" sz="2800"/>
              <a:t> move.</a:t>
            </a:r>
            <a:endParaRPr lang="pt-PT" dirty="0"/>
          </a:p>
        </p:txBody>
      </p:sp>
      <p:sp>
        <p:nvSpPr>
          <p:cNvPr id="4" name="Slide Number Placeholder 3"/>
          <p:cNvSpPr>
            <a:spLocks noGrp="1"/>
          </p:cNvSpPr>
          <p:nvPr>
            <p:ph type="sldNum" sz="quarter" idx="12"/>
          </p:nvPr>
        </p:nvSpPr>
        <p:spPr/>
        <p:txBody>
          <a:bodyPr/>
          <a:lstStyle/>
          <a:p>
            <a:pPr>
              <a:defRPr/>
            </a:pPr>
            <a:fld id="{C20ED796-6CA1-4D0F-B525-FBA9146BDC2A}" type="slidenum">
              <a:rPr lang="pt-PT" smtClean="0"/>
              <a:pPr>
                <a:defRPr/>
              </a:pPr>
              <a:t>20</a:t>
            </a:fld>
            <a:endParaRPr lang="pt-P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p:cNvSpPr>
          <p:nvPr>
            <p:ph type="body" idx="1"/>
          </p:nvPr>
        </p:nvSpPr>
        <p:spPr>
          <a:xfrm>
            <a:off x="914400" y="620713"/>
            <a:ext cx="7772400" cy="5399087"/>
          </a:xfrm>
        </p:spPr>
        <p:txBody>
          <a:bodyPr/>
          <a:lstStyle/>
          <a:p>
            <a:pPr algn="just" eaLnBrk="1" hangingPunct="1">
              <a:spcBef>
                <a:spcPct val="60000"/>
              </a:spcBef>
              <a:buFont typeface="Wingdings" pitchFamily="2" charset="2"/>
              <a:buChar char="§"/>
            </a:pPr>
            <a:r>
              <a:rPr lang="pt-PT" dirty="0" err="1">
                <a:solidFill>
                  <a:schemeClr val="accent1"/>
                </a:solidFill>
              </a:rPr>
              <a:t>Trilemma</a:t>
            </a:r>
            <a:r>
              <a:rPr lang="pt-PT" dirty="0">
                <a:solidFill>
                  <a:schemeClr val="accent1"/>
                </a:solidFill>
              </a:rPr>
              <a:t> – (</a:t>
            </a:r>
            <a:r>
              <a:rPr lang="pt-PT" dirty="0" err="1">
                <a:solidFill>
                  <a:schemeClr val="accent1"/>
                </a:solidFill>
              </a:rPr>
              <a:t>Impossible</a:t>
            </a:r>
            <a:r>
              <a:rPr lang="pt-PT" dirty="0">
                <a:solidFill>
                  <a:schemeClr val="accent1"/>
                </a:solidFill>
              </a:rPr>
              <a:t> </a:t>
            </a:r>
            <a:r>
              <a:rPr lang="pt-PT" dirty="0" err="1">
                <a:solidFill>
                  <a:schemeClr val="accent1"/>
                </a:solidFill>
              </a:rPr>
              <a:t>trinity</a:t>
            </a:r>
            <a:r>
              <a:rPr lang="pt-PT" dirty="0">
                <a:solidFill>
                  <a:schemeClr val="accent1"/>
                </a:solidFill>
              </a:rPr>
              <a:t>) </a:t>
            </a:r>
          </a:p>
          <a:p>
            <a:pPr marL="0" indent="0" algn="just" eaLnBrk="1" hangingPunct="1">
              <a:spcBef>
                <a:spcPct val="60000"/>
              </a:spcBef>
              <a:buNone/>
            </a:pPr>
            <a:r>
              <a:rPr lang="pt-PT" dirty="0" err="1">
                <a:solidFill>
                  <a:schemeClr val="tx2"/>
                </a:solidFill>
              </a:rPr>
              <a:t>One</a:t>
            </a:r>
            <a:r>
              <a:rPr lang="pt-PT" dirty="0">
                <a:solidFill>
                  <a:schemeClr val="tx2"/>
                </a:solidFill>
              </a:rPr>
              <a:t> </a:t>
            </a:r>
            <a:r>
              <a:rPr lang="pt-PT" dirty="0" err="1">
                <a:solidFill>
                  <a:schemeClr val="tx2"/>
                </a:solidFill>
              </a:rPr>
              <a:t>cannot</a:t>
            </a:r>
            <a:r>
              <a:rPr lang="pt-PT" dirty="0">
                <a:solidFill>
                  <a:schemeClr val="tx2"/>
                </a:solidFill>
              </a:rPr>
              <a:t> </a:t>
            </a:r>
            <a:r>
              <a:rPr lang="pt-PT" dirty="0" err="1">
                <a:solidFill>
                  <a:schemeClr val="tx2"/>
                </a:solidFill>
              </a:rPr>
              <a:t>have</a:t>
            </a:r>
            <a:r>
              <a:rPr lang="pt-PT" dirty="0">
                <a:solidFill>
                  <a:schemeClr val="tx2"/>
                </a:solidFill>
              </a:rPr>
              <a:t> </a:t>
            </a:r>
            <a:r>
              <a:rPr lang="pt-PT" dirty="0" err="1">
                <a:solidFill>
                  <a:schemeClr val="tx2"/>
                </a:solidFill>
              </a:rPr>
              <a:t>simultaneously</a:t>
            </a:r>
            <a:r>
              <a:rPr lang="pt-PT" dirty="0">
                <a:solidFill>
                  <a:schemeClr val="tx2"/>
                </a:solidFill>
              </a:rPr>
              <a:t>: </a:t>
            </a:r>
          </a:p>
          <a:p>
            <a:pPr lvl="1" algn="just" eaLnBrk="1" hangingPunct="1">
              <a:spcBef>
                <a:spcPct val="60000"/>
              </a:spcBef>
              <a:buFont typeface="Wingdings" pitchFamily="2" charset="2"/>
              <a:buChar char="§"/>
            </a:pPr>
            <a:r>
              <a:rPr lang="pt-PT" dirty="0" err="1">
                <a:solidFill>
                  <a:schemeClr val="tx2"/>
                </a:solidFill>
              </a:rPr>
              <a:t>Fixed</a:t>
            </a:r>
            <a:r>
              <a:rPr lang="pt-PT" dirty="0">
                <a:solidFill>
                  <a:schemeClr val="tx2"/>
                </a:solidFill>
              </a:rPr>
              <a:t> </a:t>
            </a:r>
            <a:r>
              <a:rPr lang="pt-PT" dirty="0" err="1">
                <a:solidFill>
                  <a:schemeClr val="tx2"/>
                </a:solidFill>
              </a:rPr>
              <a:t>exchange</a:t>
            </a:r>
            <a:r>
              <a:rPr lang="pt-PT" dirty="0">
                <a:solidFill>
                  <a:schemeClr val="tx2"/>
                </a:solidFill>
              </a:rPr>
              <a:t> rates</a:t>
            </a:r>
          </a:p>
          <a:p>
            <a:pPr lvl="1" algn="just" eaLnBrk="1" hangingPunct="1">
              <a:spcBef>
                <a:spcPct val="60000"/>
              </a:spcBef>
              <a:buFont typeface="Wingdings" pitchFamily="2" charset="2"/>
              <a:buChar char="§"/>
            </a:pPr>
            <a:r>
              <a:rPr lang="pt-PT" dirty="0" err="1">
                <a:solidFill>
                  <a:schemeClr val="tx2"/>
                </a:solidFill>
              </a:rPr>
              <a:t>Independent</a:t>
            </a:r>
            <a:r>
              <a:rPr lang="pt-PT" dirty="0">
                <a:solidFill>
                  <a:schemeClr val="tx2"/>
                </a:solidFill>
              </a:rPr>
              <a:t> </a:t>
            </a:r>
            <a:r>
              <a:rPr lang="pt-PT" dirty="0" err="1">
                <a:solidFill>
                  <a:schemeClr val="tx2"/>
                </a:solidFill>
              </a:rPr>
              <a:t>monetary</a:t>
            </a:r>
            <a:r>
              <a:rPr lang="pt-PT" dirty="0">
                <a:solidFill>
                  <a:schemeClr val="tx2"/>
                </a:solidFill>
              </a:rPr>
              <a:t> </a:t>
            </a:r>
            <a:r>
              <a:rPr lang="pt-PT" dirty="0" err="1">
                <a:solidFill>
                  <a:schemeClr val="tx2"/>
                </a:solidFill>
              </a:rPr>
              <a:t>policy</a:t>
            </a:r>
            <a:r>
              <a:rPr lang="pt-PT" dirty="0">
                <a:solidFill>
                  <a:schemeClr val="tx2"/>
                </a:solidFill>
              </a:rPr>
              <a:t> </a:t>
            </a:r>
          </a:p>
          <a:p>
            <a:pPr lvl="1" algn="just" eaLnBrk="1" hangingPunct="1">
              <a:spcBef>
                <a:spcPct val="60000"/>
              </a:spcBef>
              <a:buFont typeface="Wingdings" pitchFamily="2" charset="2"/>
              <a:buChar char="§"/>
            </a:pPr>
            <a:r>
              <a:rPr lang="pt-PT" dirty="0">
                <a:solidFill>
                  <a:schemeClr val="tx2"/>
                </a:solidFill>
              </a:rPr>
              <a:t>Free capital </a:t>
            </a:r>
            <a:r>
              <a:rPr lang="pt-PT" dirty="0" err="1">
                <a:solidFill>
                  <a:schemeClr val="tx2"/>
                </a:solidFill>
              </a:rPr>
              <a:t>movements</a:t>
            </a:r>
            <a:r>
              <a:rPr lang="pt-PT" dirty="0">
                <a:solidFill>
                  <a:schemeClr val="tx2"/>
                </a:solidFill>
              </a:rPr>
              <a:t> (no capital </a:t>
            </a:r>
            <a:r>
              <a:rPr lang="pt-PT" dirty="0" err="1">
                <a:solidFill>
                  <a:schemeClr val="tx2"/>
                </a:solidFill>
              </a:rPr>
              <a:t>controls</a:t>
            </a:r>
            <a:r>
              <a:rPr lang="pt-PT" dirty="0">
                <a:solidFill>
                  <a:schemeClr val="tx2"/>
                </a:solidFill>
              </a:rPr>
              <a:t>)</a:t>
            </a:r>
            <a:endParaRPr lang="pt-PT" dirty="0">
              <a:solidFill>
                <a:schemeClr val="accent1"/>
              </a:solidFill>
            </a:endParaRPr>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BD95598A-1AD1-4543-A1EC-11390B990481}" type="slidenum">
              <a:rPr lang="pt-PT" sz="1400">
                <a:solidFill>
                  <a:srgbClr val="FFFFFF"/>
                </a:solidFill>
                <a:latin typeface="+mj-lt"/>
                <a:ea typeface="+mj-ea"/>
                <a:cs typeface="+mj-cs"/>
              </a:rPr>
              <a:pPr algn="ctr" fontAlgn="auto">
                <a:spcBef>
                  <a:spcPts val="0"/>
                </a:spcBef>
                <a:spcAft>
                  <a:spcPts val="0"/>
                </a:spcAft>
                <a:defRPr/>
              </a:pPr>
              <a:t>21</a:t>
            </a:fld>
            <a:endParaRPr lang="pt-PT" sz="140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sz="quarter" idx="1"/>
          </p:nvPr>
        </p:nvSpPr>
        <p:spPr>
          <a:xfrm>
            <a:off x="899592" y="230730"/>
            <a:ext cx="7772400" cy="2928937"/>
          </a:xfrm>
        </p:spPr>
        <p:txBody>
          <a:bodyPr/>
          <a:lstStyle/>
          <a:p>
            <a:r>
              <a:rPr lang="pt-PT" dirty="0" err="1"/>
              <a:t>Effects</a:t>
            </a:r>
            <a:r>
              <a:rPr lang="pt-PT" dirty="0"/>
              <a:t> </a:t>
            </a:r>
            <a:r>
              <a:rPr lang="pt-PT" dirty="0" err="1"/>
              <a:t>of</a:t>
            </a:r>
            <a:r>
              <a:rPr lang="pt-PT" dirty="0"/>
              <a:t> </a:t>
            </a:r>
            <a:r>
              <a:rPr lang="pt-PT" dirty="0" err="1"/>
              <a:t>the</a:t>
            </a:r>
            <a:r>
              <a:rPr lang="pt-PT" dirty="0"/>
              <a:t> </a:t>
            </a:r>
            <a:r>
              <a:rPr lang="pt-PT" dirty="0" err="1"/>
              <a:t>intervention</a:t>
            </a:r>
            <a:r>
              <a:rPr lang="pt-PT" dirty="0"/>
              <a:t> in </a:t>
            </a:r>
            <a:r>
              <a:rPr lang="pt-PT" dirty="0" err="1"/>
              <a:t>the</a:t>
            </a:r>
            <a:r>
              <a:rPr lang="pt-PT" dirty="0"/>
              <a:t> FOREX</a:t>
            </a:r>
          </a:p>
          <a:p>
            <a:pPr lvl="1"/>
            <a:r>
              <a:rPr lang="pt-PT" sz="2200" dirty="0" err="1"/>
              <a:t>Official</a:t>
            </a:r>
            <a:r>
              <a:rPr lang="pt-PT" sz="2200" dirty="0"/>
              <a:t> </a:t>
            </a:r>
            <a:r>
              <a:rPr lang="pt-PT" sz="2200" dirty="0" err="1"/>
              <a:t>intervention</a:t>
            </a:r>
            <a:r>
              <a:rPr lang="pt-PT" sz="2200" dirty="0"/>
              <a:t> </a:t>
            </a:r>
            <a:r>
              <a:rPr lang="pt-PT" sz="2200" dirty="0" err="1"/>
              <a:t>alters</a:t>
            </a:r>
            <a:r>
              <a:rPr lang="pt-PT" sz="2200" dirty="0"/>
              <a:t> </a:t>
            </a:r>
            <a:r>
              <a:rPr lang="pt-PT" sz="2200" dirty="0" err="1"/>
              <a:t>the</a:t>
            </a:r>
            <a:r>
              <a:rPr lang="pt-PT" sz="2200" dirty="0"/>
              <a:t> central </a:t>
            </a:r>
            <a:r>
              <a:rPr lang="pt-PT" sz="2200" dirty="0" err="1"/>
              <a:t>bank’s</a:t>
            </a:r>
            <a:r>
              <a:rPr lang="pt-PT" sz="2200" dirty="0"/>
              <a:t> </a:t>
            </a:r>
            <a:r>
              <a:rPr lang="pt-PT" sz="2200" dirty="0" err="1"/>
              <a:t>assets</a:t>
            </a:r>
            <a:r>
              <a:rPr lang="pt-PT" sz="2200" dirty="0"/>
              <a:t> and </a:t>
            </a:r>
            <a:r>
              <a:rPr lang="pt-PT" sz="2200" dirty="0" err="1"/>
              <a:t>liabilities</a:t>
            </a:r>
            <a:r>
              <a:rPr lang="pt-PT" sz="2200" dirty="0"/>
              <a:t>: </a:t>
            </a:r>
            <a:r>
              <a:rPr lang="pt-PT" sz="2200" dirty="0" err="1"/>
              <a:t>the</a:t>
            </a:r>
            <a:r>
              <a:rPr lang="pt-PT" sz="2200" dirty="0"/>
              <a:t> </a:t>
            </a:r>
            <a:r>
              <a:rPr lang="pt-PT" sz="2200" dirty="0" err="1"/>
              <a:t>country’s</a:t>
            </a:r>
            <a:r>
              <a:rPr lang="pt-PT" sz="2200" dirty="0"/>
              <a:t> </a:t>
            </a:r>
            <a:r>
              <a:rPr lang="pt-PT" sz="2200" dirty="0" err="1"/>
              <a:t>official</a:t>
            </a:r>
            <a:r>
              <a:rPr lang="pt-PT" sz="2200" dirty="0"/>
              <a:t> </a:t>
            </a:r>
            <a:r>
              <a:rPr lang="pt-PT" sz="2200" dirty="0" err="1"/>
              <a:t>international</a:t>
            </a:r>
            <a:r>
              <a:rPr lang="pt-PT" sz="2200" dirty="0"/>
              <a:t> reserves and </a:t>
            </a:r>
            <a:r>
              <a:rPr lang="pt-PT" sz="2200" dirty="0" err="1"/>
              <a:t>also</a:t>
            </a:r>
            <a:r>
              <a:rPr lang="pt-PT" sz="2200" dirty="0"/>
              <a:t> </a:t>
            </a:r>
            <a:r>
              <a:rPr lang="pt-PT" sz="2200" dirty="0" err="1"/>
              <a:t>the</a:t>
            </a:r>
            <a:r>
              <a:rPr lang="pt-PT" sz="2200" dirty="0"/>
              <a:t> Money </a:t>
            </a:r>
            <a:r>
              <a:rPr lang="pt-PT" sz="2200" dirty="0" err="1"/>
              <a:t>Supply</a:t>
            </a:r>
            <a:r>
              <a:rPr lang="pt-PT" sz="2200" dirty="0"/>
              <a:t> </a:t>
            </a:r>
            <a:r>
              <a:rPr lang="pt-PT" sz="2200" dirty="0">
                <a:sym typeface="Wingdings" pitchFamily="2" charset="2"/>
              </a:rPr>
              <a:t>  </a:t>
            </a:r>
            <a:r>
              <a:rPr lang="pt-PT" sz="2200" dirty="0" err="1">
                <a:solidFill>
                  <a:schemeClr val="folHlink"/>
                </a:solidFill>
                <a:sym typeface="Wingdings" pitchFamily="2" charset="2"/>
              </a:rPr>
              <a:t>impossible</a:t>
            </a:r>
            <a:r>
              <a:rPr lang="pt-PT" sz="2200" dirty="0">
                <a:solidFill>
                  <a:schemeClr val="folHlink"/>
                </a:solidFill>
                <a:sym typeface="Wingdings" pitchFamily="2" charset="2"/>
              </a:rPr>
              <a:t> to </a:t>
            </a:r>
            <a:r>
              <a:rPr lang="pt-PT" sz="2200" dirty="0" err="1">
                <a:solidFill>
                  <a:schemeClr val="folHlink"/>
                </a:solidFill>
                <a:sym typeface="Wingdings" pitchFamily="2" charset="2"/>
              </a:rPr>
              <a:t>have</a:t>
            </a:r>
            <a:r>
              <a:rPr lang="pt-PT" sz="2200" dirty="0">
                <a:solidFill>
                  <a:schemeClr val="folHlink"/>
                </a:solidFill>
                <a:sym typeface="Wingdings" pitchFamily="2" charset="2"/>
              </a:rPr>
              <a:t> </a:t>
            </a:r>
            <a:r>
              <a:rPr lang="pt-PT" sz="2200" dirty="0" err="1">
                <a:solidFill>
                  <a:schemeClr val="folHlink"/>
                </a:solidFill>
                <a:sym typeface="Wingdings" pitchFamily="2" charset="2"/>
              </a:rPr>
              <a:t>an</a:t>
            </a:r>
            <a:r>
              <a:rPr lang="pt-PT" sz="2200" dirty="0">
                <a:solidFill>
                  <a:schemeClr val="folHlink"/>
                </a:solidFill>
                <a:sym typeface="Wingdings" pitchFamily="2" charset="2"/>
              </a:rPr>
              <a:t> </a:t>
            </a:r>
            <a:r>
              <a:rPr lang="pt-PT" sz="2200" dirty="0" err="1">
                <a:solidFill>
                  <a:schemeClr val="folHlink"/>
                </a:solidFill>
                <a:sym typeface="Wingdings" pitchFamily="2" charset="2"/>
              </a:rPr>
              <a:t>independent</a:t>
            </a:r>
            <a:r>
              <a:rPr lang="pt-PT" sz="2200" dirty="0">
                <a:solidFill>
                  <a:schemeClr val="folHlink"/>
                </a:solidFill>
                <a:sym typeface="Wingdings" pitchFamily="2" charset="2"/>
              </a:rPr>
              <a:t> </a:t>
            </a:r>
            <a:r>
              <a:rPr lang="pt-PT" sz="2200" dirty="0" err="1">
                <a:solidFill>
                  <a:schemeClr val="folHlink"/>
                </a:solidFill>
                <a:sym typeface="Wingdings" pitchFamily="2" charset="2"/>
              </a:rPr>
              <a:t>monetary</a:t>
            </a:r>
            <a:r>
              <a:rPr lang="pt-PT" sz="2200" dirty="0">
                <a:solidFill>
                  <a:schemeClr val="folHlink"/>
                </a:solidFill>
                <a:sym typeface="Wingdings" pitchFamily="2" charset="2"/>
              </a:rPr>
              <a:t> </a:t>
            </a:r>
            <a:r>
              <a:rPr lang="pt-PT" sz="2200" dirty="0" err="1">
                <a:solidFill>
                  <a:schemeClr val="folHlink"/>
                </a:solidFill>
                <a:sym typeface="Wingdings" pitchFamily="2" charset="2"/>
              </a:rPr>
              <a:t>policy</a:t>
            </a:r>
            <a:r>
              <a:rPr lang="pt-PT" sz="2200" dirty="0">
                <a:solidFill>
                  <a:schemeClr val="folHlink"/>
                </a:solidFill>
                <a:sym typeface="Wingdings" pitchFamily="2" charset="2"/>
              </a:rPr>
              <a:t>.</a:t>
            </a:r>
            <a:endParaRPr lang="pt-PT" dirty="0">
              <a:solidFill>
                <a:schemeClr val="folHlink"/>
              </a:solidFill>
              <a:sym typeface="Wingdings" pitchFamily="2" charset="2"/>
            </a:endParaRPr>
          </a:p>
          <a:p>
            <a:pPr lvl="1"/>
            <a:r>
              <a:rPr lang="pt-PT" sz="2200" dirty="0" err="1">
                <a:sym typeface="Wingdings" pitchFamily="2" charset="2"/>
              </a:rPr>
              <a:t>Surplus</a:t>
            </a:r>
            <a:r>
              <a:rPr lang="pt-PT" sz="2200" dirty="0">
                <a:sym typeface="Wingdings" pitchFamily="2" charset="2"/>
              </a:rPr>
              <a:t>  </a:t>
            </a:r>
            <a:r>
              <a:rPr lang="pt-PT" sz="2200" dirty="0" err="1">
                <a:sym typeface="Wingdings" pitchFamily="2" charset="2"/>
              </a:rPr>
              <a:t>appreciation</a:t>
            </a:r>
            <a:r>
              <a:rPr lang="pt-PT" sz="2200" dirty="0">
                <a:sym typeface="Wingdings" pitchFamily="2" charset="2"/>
              </a:rPr>
              <a:t> </a:t>
            </a:r>
            <a:r>
              <a:rPr lang="pt-PT" sz="2200" dirty="0" err="1">
                <a:sym typeface="Wingdings" pitchFamily="2" charset="2"/>
              </a:rPr>
              <a:t>pressure</a:t>
            </a:r>
            <a:r>
              <a:rPr lang="pt-PT" sz="2200" dirty="0">
                <a:sym typeface="Wingdings" pitchFamily="2" charset="2"/>
              </a:rPr>
              <a:t> </a:t>
            </a:r>
            <a:r>
              <a:rPr lang="pt-PT" sz="2200" dirty="0" err="1">
                <a:sym typeface="Wingdings" pitchFamily="2" charset="2"/>
              </a:rPr>
              <a:t>on</a:t>
            </a:r>
            <a:r>
              <a:rPr lang="pt-PT" sz="2200" dirty="0">
                <a:sym typeface="Wingdings" pitchFamily="2" charset="2"/>
              </a:rPr>
              <a:t> </a:t>
            </a:r>
            <a:r>
              <a:rPr lang="pt-PT" sz="2200" dirty="0" err="1">
                <a:sym typeface="Wingdings" pitchFamily="2" charset="2"/>
              </a:rPr>
              <a:t>the</a:t>
            </a:r>
            <a:r>
              <a:rPr lang="pt-PT" sz="2200" dirty="0">
                <a:sym typeface="Wingdings" pitchFamily="2" charset="2"/>
              </a:rPr>
              <a:t> </a:t>
            </a:r>
            <a:r>
              <a:rPr lang="pt-PT" sz="2200" dirty="0" err="1">
                <a:sym typeface="Wingdings" pitchFamily="2" charset="2"/>
              </a:rPr>
              <a:t>national</a:t>
            </a:r>
            <a:r>
              <a:rPr lang="pt-PT" sz="2200" dirty="0">
                <a:sym typeface="Wingdings" pitchFamily="2" charset="2"/>
              </a:rPr>
              <a:t> currency   </a:t>
            </a:r>
            <a:r>
              <a:rPr lang="pt-PT" sz="2200" dirty="0" err="1">
                <a:sym typeface="Wingdings" pitchFamily="2" charset="2"/>
              </a:rPr>
              <a:t>intervention</a:t>
            </a:r>
            <a:r>
              <a:rPr lang="pt-PT" sz="2200" dirty="0">
                <a:sym typeface="Wingdings" pitchFamily="2" charset="2"/>
              </a:rPr>
              <a:t>: </a:t>
            </a:r>
            <a:r>
              <a:rPr lang="pt-PT" sz="2200" dirty="0" err="1">
                <a:sym typeface="Wingdings" pitchFamily="2" charset="2"/>
              </a:rPr>
              <a:t>purchase</a:t>
            </a:r>
            <a:r>
              <a:rPr lang="pt-PT" sz="2200" dirty="0">
                <a:sym typeface="Wingdings" pitchFamily="2" charset="2"/>
              </a:rPr>
              <a:t> </a:t>
            </a:r>
            <a:r>
              <a:rPr lang="pt-PT" sz="2200" dirty="0" err="1">
                <a:sym typeface="Wingdings" pitchFamily="2" charset="2"/>
              </a:rPr>
              <a:t>of</a:t>
            </a:r>
            <a:r>
              <a:rPr lang="pt-PT" sz="2200" dirty="0">
                <a:sym typeface="Wingdings" pitchFamily="2" charset="2"/>
              </a:rPr>
              <a:t> </a:t>
            </a:r>
            <a:r>
              <a:rPr lang="pt-PT" sz="2200" dirty="0" err="1">
                <a:sym typeface="Wingdings" pitchFamily="2" charset="2"/>
              </a:rPr>
              <a:t>the</a:t>
            </a:r>
            <a:r>
              <a:rPr lang="pt-PT" sz="2200" dirty="0">
                <a:sym typeface="Wingdings" pitchFamily="2" charset="2"/>
              </a:rPr>
              <a:t> </a:t>
            </a:r>
            <a:r>
              <a:rPr lang="pt-PT" sz="2200" dirty="0" err="1">
                <a:sym typeface="Wingdings" pitchFamily="2" charset="2"/>
              </a:rPr>
              <a:t>foreign</a:t>
            </a:r>
            <a:r>
              <a:rPr lang="pt-PT" sz="2200" dirty="0">
                <a:sym typeface="Wingdings" pitchFamily="2" charset="2"/>
              </a:rPr>
              <a:t> currency/sale </a:t>
            </a:r>
            <a:r>
              <a:rPr lang="pt-PT" sz="2200" dirty="0" err="1">
                <a:sym typeface="Wingdings" pitchFamily="2" charset="2"/>
              </a:rPr>
              <a:t>of</a:t>
            </a:r>
            <a:r>
              <a:rPr lang="pt-PT" sz="2200" dirty="0">
                <a:sym typeface="Wingdings" pitchFamily="2" charset="2"/>
              </a:rPr>
              <a:t> </a:t>
            </a:r>
            <a:r>
              <a:rPr lang="pt-PT" sz="2200" dirty="0" err="1">
                <a:sym typeface="Wingdings" pitchFamily="2" charset="2"/>
              </a:rPr>
              <a:t>the</a:t>
            </a:r>
            <a:r>
              <a:rPr lang="pt-PT" sz="2200" dirty="0">
                <a:sym typeface="Wingdings" pitchFamily="2" charset="2"/>
              </a:rPr>
              <a:t> </a:t>
            </a:r>
            <a:r>
              <a:rPr lang="pt-PT" sz="2200" dirty="0" err="1">
                <a:sym typeface="Wingdings" pitchFamily="2" charset="2"/>
              </a:rPr>
              <a:t>domestic</a:t>
            </a:r>
            <a:r>
              <a:rPr lang="pt-PT" sz="2200" dirty="0">
                <a:sym typeface="Wingdings" pitchFamily="2" charset="2"/>
              </a:rPr>
              <a:t> currency   </a:t>
            </a:r>
            <a:r>
              <a:rPr lang="pt-PT" sz="2200" dirty="0" err="1">
                <a:sym typeface="Wingdings" pitchFamily="2" charset="2"/>
              </a:rPr>
              <a:t>increase</a:t>
            </a:r>
            <a:r>
              <a:rPr lang="pt-PT" sz="2200" dirty="0">
                <a:sym typeface="Wingdings" pitchFamily="2" charset="2"/>
              </a:rPr>
              <a:t> in </a:t>
            </a:r>
            <a:r>
              <a:rPr lang="pt-PT" sz="2200" dirty="0" err="1">
                <a:sym typeface="Wingdings" pitchFamily="2" charset="2"/>
              </a:rPr>
              <a:t>the</a:t>
            </a:r>
            <a:r>
              <a:rPr lang="pt-PT" sz="2200" dirty="0">
                <a:sym typeface="Wingdings" pitchFamily="2" charset="2"/>
              </a:rPr>
              <a:t> Money </a:t>
            </a:r>
            <a:r>
              <a:rPr lang="pt-PT" sz="2200" dirty="0" err="1">
                <a:sym typeface="Wingdings" pitchFamily="2" charset="2"/>
              </a:rPr>
              <a:t>Supply</a:t>
            </a:r>
            <a:r>
              <a:rPr lang="pt-PT" sz="2200" dirty="0">
                <a:sym typeface="Wingdings" pitchFamily="2" charset="2"/>
              </a:rPr>
              <a:t> </a:t>
            </a:r>
            <a:endParaRPr lang="pt-PT" sz="2200" dirty="0"/>
          </a:p>
        </p:txBody>
      </p:sp>
      <p:sp>
        <p:nvSpPr>
          <p:cNvPr id="4" name="Slide Number Placeholder 3"/>
          <p:cNvSpPr>
            <a:spLocks noGrp="1"/>
          </p:cNvSpPr>
          <p:nvPr>
            <p:ph type="sldNum" sz="quarter" idx="12"/>
          </p:nvPr>
        </p:nvSpPr>
        <p:spPr/>
        <p:txBody>
          <a:bodyPr/>
          <a:lstStyle/>
          <a:p>
            <a:pPr>
              <a:defRPr/>
            </a:pPr>
            <a:fld id="{E742BC03-3AA6-44B0-8C3A-A8A3C22F1127}" type="slidenum">
              <a:rPr lang="pt-PT" smtClean="0"/>
              <a:pPr>
                <a:defRPr/>
              </a:pPr>
              <a:t>22</a:t>
            </a:fld>
            <a:endParaRPr lang="pt-PT"/>
          </a:p>
        </p:txBody>
      </p:sp>
      <p:pic>
        <p:nvPicPr>
          <p:cNvPr id="31748" name="Picture 4" descr="\\Mhebrrfil01\Supplements\Commons\Project Files\Pugel JPEGs\JPEGs\Chap022\pug87488_2202.jpg"/>
          <p:cNvPicPr>
            <a:picLocks noChangeAspect="1" noChangeArrowheads="1"/>
          </p:cNvPicPr>
          <p:nvPr/>
        </p:nvPicPr>
        <p:blipFill>
          <a:blip r:embed="rId3" cstate="print"/>
          <a:srcRect/>
          <a:stretch>
            <a:fillRect/>
          </a:stretch>
        </p:blipFill>
        <p:spPr bwMode="auto">
          <a:xfrm>
            <a:off x="342900" y="2852936"/>
            <a:ext cx="8458200" cy="3222625"/>
          </a:xfrm>
          <a:prstGeom prst="rect">
            <a:avLst/>
          </a:prstGeom>
          <a:noFill/>
          <a:ln w="9525">
            <a:noFill/>
            <a:miter lim="800000"/>
            <a:headEnd/>
            <a:tailEnd/>
          </a:ln>
        </p:spPr>
      </p:pic>
      <p:sp>
        <p:nvSpPr>
          <p:cNvPr id="5" name="Title 1"/>
          <p:cNvSpPr>
            <a:spLocks noGrp="1"/>
          </p:cNvSpPr>
          <p:nvPr>
            <p:ph type="title"/>
          </p:nvPr>
        </p:nvSpPr>
        <p:spPr>
          <a:xfrm>
            <a:off x="611560" y="5949280"/>
            <a:ext cx="6527056" cy="485230"/>
          </a:xfrm>
        </p:spPr>
        <p:txBody>
          <a:bodyPr/>
          <a:lstStyle/>
          <a:p>
            <a:r>
              <a:rPr lang="pt-PT" sz="1800" u="sng" dirty="0" err="1">
                <a:latin typeface="+mn-lt"/>
              </a:rPr>
              <a:t>Source</a:t>
            </a:r>
            <a:r>
              <a:rPr lang="pt-PT" sz="1800" u="sng" dirty="0">
                <a:latin typeface="+mn-lt"/>
              </a:rPr>
              <a:t>:</a:t>
            </a:r>
            <a:r>
              <a:rPr lang="pt-PT" sz="1800" dirty="0">
                <a:latin typeface="+mn-lt"/>
              </a:rPr>
              <a:t> </a:t>
            </a:r>
            <a:r>
              <a:rPr lang="pt-PT" sz="1800" dirty="0" err="1">
                <a:latin typeface="+mn-lt"/>
              </a:rPr>
              <a:t>Chap</a:t>
            </a:r>
            <a:r>
              <a:rPr lang="pt-PT" sz="1800" dirty="0">
                <a:latin typeface="+mn-lt"/>
              </a:rPr>
              <a:t>. 23 </a:t>
            </a:r>
            <a:r>
              <a:rPr lang="pt-PT" sz="1800" dirty="0" err="1">
                <a:latin typeface="+mn-lt"/>
              </a:rPr>
              <a:t>from</a:t>
            </a:r>
            <a:r>
              <a:rPr lang="pt-PT" sz="1800" dirty="0">
                <a:latin typeface="+mn-lt"/>
              </a:rPr>
              <a:t> </a:t>
            </a:r>
            <a:r>
              <a:rPr lang="pt-PT" sz="1800" dirty="0" err="1">
                <a:latin typeface="+mn-lt"/>
              </a:rPr>
              <a:t>Pugel</a:t>
            </a:r>
            <a:r>
              <a:rPr lang="pt-PT" sz="1800" dirty="0">
                <a:latin typeface="+mn-lt"/>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sz="quarter" idx="1"/>
          </p:nvPr>
        </p:nvSpPr>
        <p:spPr>
          <a:xfrm>
            <a:off x="914400" y="785813"/>
            <a:ext cx="7772400" cy="5429250"/>
          </a:xfrm>
        </p:spPr>
        <p:txBody>
          <a:bodyPr/>
          <a:lstStyle/>
          <a:p>
            <a:pPr>
              <a:spcBef>
                <a:spcPts val="1200"/>
              </a:spcBef>
            </a:pPr>
            <a:r>
              <a:rPr lang="pt-PT" dirty="0" err="1"/>
              <a:t>Intervention</a:t>
            </a:r>
            <a:r>
              <a:rPr lang="pt-PT" dirty="0"/>
              <a:t> </a:t>
            </a:r>
            <a:r>
              <a:rPr lang="pt-PT" dirty="0" err="1"/>
              <a:t>defending</a:t>
            </a:r>
            <a:r>
              <a:rPr lang="pt-PT" dirty="0"/>
              <a:t> </a:t>
            </a:r>
            <a:r>
              <a:rPr lang="pt-PT" dirty="0" err="1"/>
              <a:t>the</a:t>
            </a:r>
            <a:r>
              <a:rPr lang="pt-PT" dirty="0"/>
              <a:t> </a:t>
            </a:r>
            <a:r>
              <a:rPr lang="pt-PT" dirty="0" err="1"/>
              <a:t>parity</a:t>
            </a:r>
            <a:r>
              <a:rPr lang="pt-PT" dirty="0"/>
              <a:t> </a:t>
            </a:r>
            <a:r>
              <a:rPr lang="pt-PT" dirty="0" err="1"/>
              <a:t>helps</a:t>
            </a:r>
            <a:r>
              <a:rPr lang="pt-PT" dirty="0"/>
              <a:t> </a:t>
            </a:r>
            <a:r>
              <a:rPr lang="pt-PT" dirty="0" err="1"/>
              <a:t>the</a:t>
            </a:r>
            <a:r>
              <a:rPr lang="pt-PT" dirty="0"/>
              <a:t> country move </a:t>
            </a:r>
            <a:r>
              <a:rPr lang="pt-PT" dirty="0" err="1"/>
              <a:t>back</a:t>
            </a:r>
            <a:r>
              <a:rPr lang="pt-PT" dirty="0"/>
              <a:t> </a:t>
            </a:r>
            <a:r>
              <a:rPr lang="pt-PT" dirty="0" err="1"/>
              <a:t>towards</a:t>
            </a:r>
            <a:r>
              <a:rPr lang="pt-PT" dirty="0"/>
              <a:t> </a:t>
            </a:r>
            <a:r>
              <a:rPr lang="pt-PT" dirty="0" err="1"/>
              <a:t>external</a:t>
            </a:r>
            <a:r>
              <a:rPr lang="pt-PT" dirty="0"/>
              <a:t> balance.</a:t>
            </a:r>
          </a:p>
          <a:p>
            <a:pPr>
              <a:spcBef>
                <a:spcPts val="1200"/>
              </a:spcBef>
            </a:pPr>
            <a:r>
              <a:rPr lang="pt-PT" dirty="0"/>
              <a:t>…</a:t>
            </a:r>
            <a:r>
              <a:rPr lang="pt-PT" dirty="0" err="1"/>
              <a:t>Problem</a:t>
            </a:r>
            <a:r>
              <a:rPr lang="pt-PT" dirty="0"/>
              <a:t>: </a:t>
            </a:r>
            <a:r>
              <a:rPr lang="pt-PT" dirty="0" err="1"/>
              <a:t>the</a:t>
            </a:r>
            <a:r>
              <a:rPr lang="pt-PT" dirty="0"/>
              <a:t> </a:t>
            </a:r>
            <a:r>
              <a:rPr lang="pt-PT" dirty="0" err="1"/>
              <a:t>effect</a:t>
            </a:r>
            <a:r>
              <a:rPr lang="pt-PT" dirty="0"/>
              <a:t> </a:t>
            </a:r>
            <a:r>
              <a:rPr lang="pt-PT" dirty="0" err="1"/>
              <a:t>of</a:t>
            </a:r>
            <a:r>
              <a:rPr lang="pt-PT" dirty="0"/>
              <a:t> </a:t>
            </a:r>
            <a:r>
              <a:rPr lang="pt-PT" dirty="0" err="1"/>
              <a:t>the</a:t>
            </a:r>
            <a:r>
              <a:rPr lang="pt-PT" dirty="0"/>
              <a:t> </a:t>
            </a:r>
            <a:r>
              <a:rPr lang="pt-PT" dirty="0" err="1"/>
              <a:t>change</a:t>
            </a:r>
            <a:r>
              <a:rPr lang="pt-PT" dirty="0"/>
              <a:t> in </a:t>
            </a:r>
            <a:r>
              <a:rPr lang="pt-PT" dirty="0" err="1"/>
              <a:t>the</a:t>
            </a:r>
            <a:r>
              <a:rPr lang="pt-PT" dirty="0"/>
              <a:t> Money </a:t>
            </a:r>
            <a:r>
              <a:rPr lang="pt-PT" dirty="0" err="1"/>
              <a:t>Supply</a:t>
            </a:r>
            <a:r>
              <a:rPr lang="pt-PT" dirty="0"/>
              <a:t> </a:t>
            </a:r>
            <a:r>
              <a:rPr lang="pt-PT" dirty="0" err="1"/>
              <a:t>on</a:t>
            </a:r>
            <a:r>
              <a:rPr lang="pt-PT" dirty="0"/>
              <a:t> </a:t>
            </a:r>
            <a:r>
              <a:rPr lang="pt-PT" dirty="0" err="1"/>
              <a:t>Prices</a:t>
            </a:r>
            <a:r>
              <a:rPr lang="pt-PT" dirty="0"/>
              <a:t> </a:t>
            </a:r>
            <a:r>
              <a:rPr lang="pt-PT" dirty="0" err="1"/>
              <a:t>may</a:t>
            </a:r>
            <a:r>
              <a:rPr lang="pt-PT" dirty="0"/>
              <a:t> </a:t>
            </a:r>
            <a:r>
              <a:rPr lang="pt-PT" dirty="0" err="1"/>
              <a:t>not</a:t>
            </a:r>
            <a:r>
              <a:rPr lang="pt-PT" dirty="0"/>
              <a:t> </a:t>
            </a:r>
            <a:r>
              <a:rPr lang="pt-PT" dirty="0" err="1"/>
              <a:t>be</a:t>
            </a:r>
            <a:r>
              <a:rPr lang="pt-PT" dirty="0"/>
              <a:t> </a:t>
            </a:r>
            <a:r>
              <a:rPr lang="pt-PT" dirty="0" err="1"/>
              <a:t>consistent</a:t>
            </a:r>
            <a:r>
              <a:rPr lang="pt-PT" dirty="0"/>
              <a:t> </a:t>
            </a:r>
            <a:r>
              <a:rPr lang="pt-PT" dirty="0" err="1"/>
              <a:t>with</a:t>
            </a:r>
            <a:r>
              <a:rPr lang="pt-PT" dirty="0"/>
              <a:t> </a:t>
            </a:r>
            <a:r>
              <a:rPr lang="pt-PT" dirty="0" err="1"/>
              <a:t>the</a:t>
            </a:r>
            <a:r>
              <a:rPr lang="pt-PT" dirty="0"/>
              <a:t> </a:t>
            </a:r>
            <a:r>
              <a:rPr lang="pt-PT" dirty="0" err="1"/>
              <a:t>internal</a:t>
            </a:r>
            <a:r>
              <a:rPr lang="pt-PT" dirty="0"/>
              <a:t> balance.</a:t>
            </a:r>
          </a:p>
          <a:p>
            <a:pPr>
              <a:spcBef>
                <a:spcPts val="1200"/>
              </a:spcBef>
            </a:pPr>
            <a:r>
              <a:rPr lang="pt-PT" dirty="0" err="1"/>
              <a:t>Solution</a:t>
            </a:r>
            <a:r>
              <a:rPr lang="pt-PT" dirty="0"/>
              <a:t>: STERILIZATION. </a:t>
            </a:r>
          </a:p>
          <a:p>
            <a:pPr lvl="1"/>
            <a:r>
              <a:rPr lang="pt-PT" dirty="0" err="1"/>
              <a:t>Surplus</a:t>
            </a:r>
            <a:r>
              <a:rPr lang="pt-PT" dirty="0">
                <a:sym typeface="Wingdings" pitchFamily="2" charset="2"/>
              </a:rPr>
              <a:t>  </a:t>
            </a:r>
            <a:r>
              <a:rPr lang="pt-PT" dirty="0" err="1">
                <a:sym typeface="Wingdings" pitchFamily="2" charset="2"/>
              </a:rPr>
              <a:t>appreciation</a:t>
            </a:r>
            <a:r>
              <a:rPr lang="pt-PT" dirty="0">
                <a:sym typeface="Wingdings" pitchFamily="2" charset="2"/>
              </a:rPr>
              <a:t> </a:t>
            </a:r>
            <a:r>
              <a:rPr lang="pt-PT" dirty="0" err="1">
                <a:sym typeface="Wingdings" pitchFamily="2" charset="2"/>
              </a:rPr>
              <a:t>pressure</a:t>
            </a:r>
            <a:r>
              <a:rPr lang="pt-PT" dirty="0">
                <a:sym typeface="Wingdings" pitchFamily="2" charset="2"/>
              </a:rPr>
              <a:t> </a:t>
            </a:r>
            <a:r>
              <a:rPr lang="pt-PT" dirty="0" err="1">
                <a:sym typeface="Wingdings" pitchFamily="2" charset="2"/>
              </a:rPr>
              <a:t>on</a:t>
            </a:r>
            <a:r>
              <a:rPr lang="pt-PT" dirty="0">
                <a:sym typeface="Wingdings" pitchFamily="2" charset="2"/>
              </a:rPr>
              <a:t> </a:t>
            </a:r>
            <a:r>
              <a:rPr lang="pt-PT" dirty="0" err="1">
                <a:sym typeface="Wingdings" pitchFamily="2" charset="2"/>
              </a:rPr>
              <a:t>the</a:t>
            </a:r>
            <a:r>
              <a:rPr lang="pt-PT" dirty="0">
                <a:sym typeface="Wingdings" pitchFamily="2" charset="2"/>
              </a:rPr>
              <a:t> </a:t>
            </a:r>
            <a:r>
              <a:rPr lang="pt-PT" dirty="0" err="1">
                <a:sym typeface="Wingdings" pitchFamily="2" charset="2"/>
              </a:rPr>
              <a:t>domestic</a:t>
            </a:r>
            <a:r>
              <a:rPr lang="pt-PT" dirty="0">
                <a:sym typeface="Wingdings" pitchFamily="2" charset="2"/>
              </a:rPr>
              <a:t> currency    </a:t>
            </a:r>
            <a:r>
              <a:rPr lang="pt-PT" dirty="0" err="1">
                <a:sym typeface="Wingdings" pitchFamily="2" charset="2"/>
              </a:rPr>
              <a:t>intervention</a:t>
            </a:r>
            <a:r>
              <a:rPr lang="pt-PT" dirty="0">
                <a:sym typeface="Wingdings" pitchFamily="2" charset="2"/>
              </a:rPr>
              <a:t>: </a:t>
            </a:r>
            <a:r>
              <a:rPr lang="pt-PT" dirty="0" err="1">
                <a:sym typeface="Wingdings" pitchFamily="2" charset="2"/>
              </a:rPr>
              <a:t>purchase</a:t>
            </a:r>
            <a:r>
              <a:rPr lang="pt-PT" dirty="0">
                <a:sym typeface="Wingdings" pitchFamily="2" charset="2"/>
              </a:rPr>
              <a:t> </a:t>
            </a:r>
            <a:r>
              <a:rPr lang="pt-PT" dirty="0" err="1">
                <a:sym typeface="Wingdings" pitchFamily="2" charset="2"/>
              </a:rPr>
              <a:t>of</a:t>
            </a:r>
            <a:r>
              <a:rPr lang="pt-PT" dirty="0">
                <a:sym typeface="Wingdings" pitchFamily="2" charset="2"/>
              </a:rPr>
              <a:t> </a:t>
            </a:r>
            <a:r>
              <a:rPr lang="pt-PT" dirty="0" err="1">
                <a:sym typeface="Wingdings" pitchFamily="2" charset="2"/>
              </a:rPr>
              <a:t>the</a:t>
            </a:r>
            <a:r>
              <a:rPr lang="pt-PT" dirty="0">
                <a:sym typeface="Wingdings" pitchFamily="2" charset="2"/>
              </a:rPr>
              <a:t> </a:t>
            </a:r>
            <a:r>
              <a:rPr lang="pt-PT" dirty="0" err="1">
                <a:sym typeface="Wingdings" pitchFamily="2" charset="2"/>
              </a:rPr>
              <a:t>foreign</a:t>
            </a:r>
            <a:r>
              <a:rPr lang="pt-PT" dirty="0">
                <a:sym typeface="Wingdings" pitchFamily="2" charset="2"/>
              </a:rPr>
              <a:t> currency/sale </a:t>
            </a:r>
            <a:r>
              <a:rPr lang="pt-PT" dirty="0" err="1">
                <a:sym typeface="Wingdings" pitchFamily="2" charset="2"/>
              </a:rPr>
              <a:t>of</a:t>
            </a:r>
            <a:r>
              <a:rPr lang="pt-PT" dirty="0">
                <a:sym typeface="Wingdings" pitchFamily="2" charset="2"/>
              </a:rPr>
              <a:t> </a:t>
            </a:r>
            <a:r>
              <a:rPr lang="pt-PT" dirty="0" err="1">
                <a:sym typeface="Wingdings" pitchFamily="2" charset="2"/>
              </a:rPr>
              <a:t>the</a:t>
            </a:r>
            <a:r>
              <a:rPr lang="pt-PT" dirty="0">
                <a:sym typeface="Wingdings" pitchFamily="2" charset="2"/>
              </a:rPr>
              <a:t>  </a:t>
            </a:r>
            <a:r>
              <a:rPr lang="pt-PT" dirty="0" err="1">
                <a:sym typeface="Wingdings" pitchFamily="2" charset="2"/>
              </a:rPr>
              <a:t>national</a:t>
            </a:r>
            <a:r>
              <a:rPr lang="pt-PT" dirty="0">
                <a:sym typeface="Wingdings" pitchFamily="2" charset="2"/>
              </a:rPr>
              <a:t> currency  </a:t>
            </a:r>
            <a:r>
              <a:rPr lang="pt-PT" u="sng" dirty="0" err="1">
                <a:sym typeface="Wingdings" pitchFamily="2" charset="2"/>
              </a:rPr>
              <a:t>together</a:t>
            </a:r>
            <a:r>
              <a:rPr lang="pt-PT" u="sng" dirty="0">
                <a:sym typeface="Wingdings" pitchFamily="2" charset="2"/>
              </a:rPr>
              <a:t> </a:t>
            </a:r>
            <a:r>
              <a:rPr lang="pt-PT" u="sng" dirty="0" err="1">
                <a:sym typeface="Wingdings" pitchFamily="2" charset="2"/>
              </a:rPr>
              <a:t>with</a:t>
            </a:r>
            <a:r>
              <a:rPr lang="pt-PT" dirty="0">
                <a:sym typeface="Wingdings" pitchFamily="2" charset="2"/>
              </a:rPr>
              <a:t> open </a:t>
            </a:r>
            <a:r>
              <a:rPr lang="pt-PT" dirty="0" err="1">
                <a:sym typeface="Wingdings" pitchFamily="2" charset="2"/>
              </a:rPr>
              <a:t>market</a:t>
            </a:r>
            <a:r>
              <a:rPr lang="pt-PT" dirty="0">
                <a:sym typeface="Wingdings" pitchFamily="2" charset="2"/>
              </a:rPr>
              <a:t> </a:t>
            </a:r>
            <a:r>
              <a:rPr lang="pt-PT" dirty="0" err="1">
                <a:sym typeface="Wingdings" pitchFamily="2" charset="2"/>
              </a:rPr>
              <a:t>operations</a:t>
            </a:r>
            <a:r>
              <a:rPr lang="pt-PT" dirty="0">
                <a:sym typeface="Wingdings" pitchFamily="2" charset="2"/>
              </a:rPr>
              <a:t>: </a:t>
            </a:r>
            <a:r>
              <a:rPr lang="pt-PT" dirty="0" err="1">
                <a:sym typeface="Wingdings" pitchFamily="2" charset="2"/>
              </a:rPr>
              <a:t>purchase</a:t>
            </a:r>
            <a:r>
              <a:rPr lang="pt-PT" dirty="0">
                <a:sym typeface="Wingdings" pitchFamily="2" charset="2"/>
              </a:rPr>
              <a:t> </a:t>
            </a:r>
            <a:r>
              <a:rPr lang="pt-PT" dirty="0" err="1">
                <a:sym typeface="Wingdings" pitchFamily="2" charset="2"/>
              </a:rPr>
              <a:t>of</a:t>
            </a:r>
            <a:r>
              <a:rPr lang="pt-PT" dirty="0">
                <a:sym typeface="Wingdings" pitchFamily="2" charset="2"/>
              </a:rPr>
              <a:t> </a:t>
            </a:r>
            <a:r>
              <a:rPr lang="pt-PT" dirty="0" err="1">
                <a:sym typeface="Wingdings" pitchFamily="2" charset="2"/>
              </a:rPr>
              <a:t>national</a:t>
            </a:r>
            <a:r>
              <a:rPr lang="pt-PT" dirty="0">
                <a:sym typeface="Wingdings" pitchFamily="2" charset="2"/>
              </a:rPr>
              <a:t> currency/sale </a:t>
            </a:r>
            <a:r>
              <a:rPr lang="pt-PT" dirty="0" err="1">
                <a:sym typeface="Wingdings" pitchFamily="2" charset="2"/>
              </a:rPr>
              <a:t>of</a:t>
            </a:r>
            <a:r>
              <a:rPr lang="pt-PT" dirty="0">
                <a:sym typeface="Wingdings" pitchFamily="2" charset="2"/>
              </a:rPr>
              <a:t> </a:t>
            </a:r>
            <a:r>
              <a:rPr lang="pt-PT" dirty="0" err="1">
                <a:sym typeface="Wingdings" pitchFamily="2" charset="2"/>
              </a:rPr>
              <a:t>government</a:t>
            </a:r>
            <a:r>
              <a:rPr lang="pt-PT" dirty="0">
                <a:sym typeface="Wingdings" pitchFamily="2" charset="2"/>
              </a:rPr>
              <a:t> </a:t>
            </a:r>
            <a:r>
              <a:rPr lang="pt-PT" dirty="0" err="1">
                <a:sym typeface="Wingdings" pitchFamily="2" charset="2"/>
              </a:rPr>
              <a:t>bonds</a:t>
            </a:r>
            <a:r>
              <a:rPr lang="pt-PT" dirty="0">
                <a:sym typeface="Wingdings" pitchFamily="2" charset="2"/>
              </a:rPr>
              <a:t>.</a:t>
            </a:r>
          </a:p>
          <a:p>
            <a:pPr lvl="1"/>
            <a:r>
              <a:rPr lang="pt-PT" dirty="0">
                <a:sym typeface="Wingdings" pitchFamily="2" charset="2"/>
              </a:rPr>
              <a:t> Money </a:t>
            </a:r>
            <a:r>
              <a:rPr lang="pt-PT" dirty="0" err="1">
                <a:sym typeface="Wingdings" pitchFamily="2" charset="2"/>
              </a:rPr>
              <a:t>Supply</a:t>
            </a:r>
            <a:r>
              <a:rPr lang="pt-PT" dirty="0">
                <a:sym typeface="Wingdings" pitchFamily="2" charset="2"/>
              </a:rPr>
              <a:t> does </a:t>
            </a:r>
            <a:r>
              <a:rPr lang="pt-PT" dirty="0" err="1">
                <a:sym typeface="Wingdings" pitchFamily="2" charset="2"/>
              </a:rPr>
              <a:t>not</a:t>
            </a:r>
            <a:r>
              <a:rPr lang="pt-PT" dirty="0">
                <a:sym typeface="Wingdings" pitchFamily="2" charset="2"/>
              </a:rPr>
              <a:t> </a:t>
            </a:r>
            <a:r>
              <a:rPr lang="pt-PT" dirty="0" err="1">
                <a:sym typeface="Wingdings" pitchFamily="2" charset="2"/>
              </a:rPr>
              <a:t>change</a:t>
            </a:r>
            <a:r>
              <a:rPr lang="pt-PT" dirty="0">
                <a:sym typeface="Wingdings" pitchFamily="2" charset="2"/>
              </a:rPr>
              <a:t>. </a:t>
            </a:r>
            <a:r>
              <a:rPr lang="pt-PT" dirty="0" err="1">
                <a:sym typeface="Wingdings" pitchFamily="2" charset="2"/>
              </a:rPr>
              <a:t>The</a:t>
            </a:r>
            <a:r>
              <a:rPr lang="pt-PT" dirty="0">
                <a:sym typeface="Wingdings" pitchFamily="2" charset="2"/>
              </a:rPr>
              <a:t> </a:t>
            </a:r>
            <a:r>
              <a:rPr lang="pt-PT" dirty="0" err="1">
                <a:sym typeface="Wingdings" pitchFamily="2" charset="2"/>
              </a:rPr>
              <a:t>only</a:t>
            </a:r>
            <a:r>
              <a:rPr lang="pt-PT" dirty="0">
                <a:sym typeface="Wingdings" pitchFamily="2" charset="2"/>
              </a:rPr>
              <a:t> </a:t>
            </a:r>
            <a:r>
              <a:rPr lang="pt-PT" dirty="0" err="1">
                <a:sym typeface="Wingdings" pitchFamily="2" charset="2"/>
              </a:rPr>
              <a:t>change</a:t>
            </a:r>
            <a:r>
              <a:rPr lang="pt-PT" dirty="0">
                <a:sym typeface="Wingdings" pitchFamily="2" charset="2"/>
              </a:rPr>
              <a:t> </a:t>
            </a:r>
            <a:r>
              <a:rPr lang="pt-PT" dirty="0" err="1">
                <a:sym typeface="Wingdings" pitchFamily="2" charset="2"/>
              </a:rPr>
              <a:t>is</a:t>
            </a:r>
            <a:r>
              <a:rPr lang="pt-PT" dirty="0">
                <a:sym typeface="Wingdings" pitchFamily="2" charset="2"/>
              </a:rPr>
              <a:t> </a:t>
            </a:r>
            <a:r>
              <a:rPr lang="pt-PT" dirty="0" err="1">
                <a:sym typeface="Wingdings" pitchFamily="2" charset="2"/>
              </a:rPr>
              <a:t>the</a:t>
            </a:r>
            <a:r>
              <a:rPr lang="pt-PT" dirty="0">
                <a:sym typeface="Wingdings" pitchFamily="2" charset="2"/>
              </a:rPr>
              <a:t> </a:t>
            </a:r>
            <a:r>
              <a:rPr lang="pt-PT" dirty="0" err="1">
                <a:sym typeface="Wingdings" pitchFamily="2" charset="2"/>
              </a:rPr>
              <a:t>composition</a:t>
            </a:r>
            <a:r>
              <a:rPr lang="pt-PT" dirty="0">
                <a:sym typeface="Wingdings" pitchFamily="2" charset="2"/>
              </a:rPr>
              <a:t> </a:t>
            </a:r>
            <a:r>
              <a:rPr lang="pt-PT" dirty="0" err="1">
                <a:sym typeface="Wingdings" pitchFamily="2" charset="2"/>
              </a:rPr>
              <a:t>of</a:t>
            </a:r>
            <a:r>
              <a:rPr lang="pt-PT" dirty="0">
                <a:sym typeface="Wingdings" pitchFamily="2" charset="2"/>
              </a:rPr>
              <a:t> </a:t>
            </a:r>
            <a:r>
              <a:rPr lang="pt-PT" dirty="0" err="1">
                <a:sym typeface="Wingdings" pitchFamily="2" charset="2"/>
              </a:rPr>
              <a:t>the</a:t>
            </a:r>
            <a:r>
              <a:rPr lang="pt-PT" dirty="0">
                <a:sym typeface="Wingdings" pitchFamily="2" charset="2"/>
              </a:rPr>
              <a:t> Central </a:t>
            </a:r>
            <a:r>
              <a:rPr lang="pt-PT" dirty="0" err="1">
                <a:sym typeface="Wingdings" pitchFamily="2" charset="2"/>
              </a:rPr>
              <a:t>Bank’s</a:t>
            </a:r>
            <a:r>
              <a:rPr lang="pt-PT" dirty="0">
                <a:sym typeface="Wingdings" pitchFamily="2" charset="2"/>
              </a:rPr>
              <a:t> </a:t>
            </a:r>
            <a:r>
              <a:rPr lang="pt-PT" dirty="0" err="1">
                <a:sym typeface="Wingdings" pitchFamily="2" charset="2"/>
              </a:rPr>
              <a:t>assets</a:t>
            </a:r>
            <a:r>
              <a:rPr lang="pt-PT" dirty="0">
                <a:sym typeface="Wingdings" pitchFamily="2" charset="2"/>
              </a:rPr>
              <a:t>: more </a:t>
            </a:r>
            <a:r>
              <a:rPr lang="pt-PT" dirty="0" err="1">
                <a:sym typeface="Wingdings" pitchFamily="2" charset="2"/>
              </a:rPr>
              <a:t>official</a:t>
            </a:r>
            <a:r>
              <a:rPr lang="pt-PT" dirty="0">
                <a:sym typeface="Wingdings" pitchFamily="2" charset="2"/>
              </a:rPr>
              <a:t> reserve </a:t>
            </a:r>
            <a:r>
              <a:rPr lang="pt-PT" dirty="0" err="1">
                <a:sym typeface="Wingdings" pitchFamily="2" charset="2"/>
              </a:rPr>
              <a:t>assets</a:t>
            </a:r>
            <a:r>
              <a:rPr lang="pt-PT" dirty="0">
                <a:sym typeface="Wingdings" pitchFamily="2" charset="2"/>
              </a:rPr>
              <a:t> and </a:t>
            </a:r>
            <a:r>
              <a:rPr lang="pt-PT" dirty="0" err="1">
                <a:sym typeface="Wingdings" pitchFamily="2" charset="2"/>
              </a:rPr>
              <a:t>less</a:t>
            </a:r>
            <a:r>
              <a:rPr lang="pt-PT" dirty="0">
                <a:sym typeface="Wingdings" pitchFamily="2" charset="2"/>
              </a:rPr>
              <a:t> </a:t>
            </a:r>
            <a:r>
              <a:rPr lang="pt-PT" dirty="0" err="1">
                <a:sym typeface="Wingdings" pitchFamily="2" charset="2"/>
              </a:rPr>
              <a:t>domestic</a:t>
            </a:r>
            <a:r>
              <a:rPr lang="pt-PT" dirty="0">
                <a:sym typeface="Wingdings" pitchFamily="2" charset="2"/>
              </a:rPr>
              <a:t> </a:t>
            </a:r>
            <a:r>
              <a:rPr lang="pt-PT" dirty="0" err="1">
                <a:sym typeface="Wingdings" pitchFamily="2" charset="2"/>
              </a:rPr>
              <a:t>assets</a:t>
            </a:r>
            <a:r>
              <a:rPr lang="pt-PT" dirty="0">
                <a:sym typeface="Wingdings" pitchFamily="2" charset="2"/>
              </a:rPr>
              <a:t>.</a:t>
            </a:r>
            <a:endParaRPr lang="pt-PT" dirty="0"/>
          </a:p>
        </p:txBody>
      </p:sp>
      <p:sp>
        <p:nvSpPr>
          <p:cNvPr id="4" name="Slide Number Placeholder 3"/>
          <p:cNvSpPr>
            <a:spLocks noGrp="1"/>
          </p:cNvSpPr>
          <p:nvPr>
            <p:ph type="sldNum" sz="quarter" idx="12"/>
          </p:nvPr>
        </p:nvSpPr>
        <p:spPr/>
        <p:txBody>
          <a:bodyPr/>
          <a:lstStyle/>
          <a:p>
            <a:pPr>
              <a:defRPr/>
            </a:pPr>
            <a:fld id="{48D12822-F46B-4D96-B028-34F36D63AD0D}" type="slidenum">
              <a:rPr lang="pt-PT" smtClean="0"/>
              <a:pPr>
                <a:defRPr/>
              </a:pPr>
              <a:t>23</a:t>
            </a:fld>
            <a:endParaRPr lang="pt-PT"/>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sz="quarter" idx="1"/>
          </p:nvPr>
        </p:nvSpPr>
        <p:spPr>
          <a:xfrm>
            <a:off x="914400" y="928688"/>
            <a:ext cx="7772400" cy="5572125"/>
          </a:xfrm>
        </p:spPr>
        <p:txBody>
          <a:bodyPr/>
          <a:lstStyle/>
          <a:p>
            <a:pPr marL="742950" lvl="1" indent="-285750">
              <a:buFont typeface="Wingdings 2" pitchFamily="18" charset="2"/>
              <a:buChar char=""/>
              <a:defRPr/>
            </a:pPr>
            <a:r>
              <a:rPr lang="pt-PT" sz="2200" dirty="0"/>
              <a:t>Deficit: </a:t>
            </a:r>
            <a:r>
              <a:rPr lang="pt-PT" sz="2000" dirty="0"/>
              <a:t>similar </a:t>
            </a:r>
            <a:r>
              <a:rPr lang="pt-PT" sz="2000" dirty="0" err="1"/>
              <a:t>rationale</a:t>
            </a:r>
            <a:r>
              <a:rPr lang="pt-PT" sz="2000" dirty="0"/>
              <a:t>, in </a:t>
            </a:r>
            <a:r>
              <a:rPr lang="pt-PT" sz="2000" dirty="0" err="1"/>
              <a:t>the</a:t>
            </a:r>
            <a:r>
              <a:rPr lang="pt-PT" sz="2000" dirty="0"/>
              <a:t> </a:t>
            </a:r>
            <a:r>
              <a:rPr lang="pt-PT" sz="2000" dirty="0" err="1"/>
              <a:t>opposite</a:t>
            </a:r>
            <a:r>
              <a:rPr lang="pt-PT" sz="2000" dirty="0"/>
              <a:t> </a:t>
            </a:r>
            <a:r>
              <a:rPr lang="pt-PT" sz="2000" dirty="0" err="1"/>
              <a:t>direction</a:t>
            </a:r>
            <a:r>
              <a:rPr lang="pt-PT" sz="2000" dirty="0"/>
              <a:t>.</a:t>
            </a:r>
            <a:endParaRPr lang="pt-PT" sz="2200" dirty="0"/>
          </a:p>
          <a:p>
            <a:pPr>
              <a:defRPr/>
            </a:pPr>
            <a:r>
              <a:rPr lang="pt-PT" dirty="0" err="1"/>
              <a:t>Limitations</a:t>
            </a:r>
            <a:r>
              <a:rPr lang="pt-PT" dirty="0"/>
              <a:t>:</a:t>
            </a:r>
          </a:p>
          <a:p>
            <a:pPr marL="742950" lvl="1" indent="-285750">
              <a:defRPr/>
            </a:pPr>
            <a:r>
              <a:rPr lang="pt-PT" dirty="0"/>
              <a:t>Deficit: </a:t>
            </a:r>
            <a:r>
              <a:rPr lang="pt-PT" dirty="0" err="1"/>
              <a:t>difficulties</a:t>
            </a:r>
            <a:r>
              <a:rPr lang="pt-PT" dirty="0"/>
              <a:t> in </a:t>
            </a:r>
            <a:r>
              <a:rPr lang="pt-PT" dirty="0" err="1"/>
              <a:t>obtaining</a:t>
            </a:r>
            <a:r>
              <a:rPr lang="pt-PT" dirty="0"/>
              <a:t> </a:t>
            </a:r>
            <a:r>
              <a:rPr lang="pt-PT" dirty="0" err="1"/>
              <a:t>foreign</a:t>
            </a:r>
            <a:r>
              <a:rPr lang="pt-PT" dirty="0"/>
              <a:t> currency.</a:t>
            </a:r>
          </a:p>
          <a:p>
            <a:pPr marL="742950" lvl="1" indent="-285750">
              <a:defRPr/>
            </a:pPr>
            <a:r>
              <a:rPr lang="pt-PT" dirty="0" err="1"/>
              <a:t>Surplus</a:t>
            </a:r>
            <a:r>
              <a:rPr lang="pt-PT" dirty="0"/>
              <a:t>: </a:t>
            </a:r>
            <a:r>
              <a:rPr lang="pt-PT" dirty="0" err="1"/>
              <a:t>complaints</a:t>
            </a:r>
            <a:r>
              <a:rPr lang="pt-PT" dirty="0"/>
              <a:t> </a:t>
            </a:r>
            <a:r>
              <a:rPr lang="pt-PT" dirty="0" err="1"/>
              <a:t>by</a:t>
            </a:r>
            <a:r>
              <a:rPr lang="pt-PT" dirty="0"/>
              <a:t> </a:t>
            </a:r>
            <a:r>
              <a:rPr lang="pt-PT" dirty="0" err="1"/>
              <a:t>other</a:t>
            </a:r>
            <a:r>
              <a:rPr lang="pt-PT" dirty="0"/>
              <a:t> countries </a:t>
            </a:r>
            <a:r>
              <a:rPr lang="pt-PT" dirty="0" err="1"/>
              <a:t>about</a:t>
            </a:r>
            <a:r>
              <a:rPr lang="pt-PT" dirty="0"/>
              <a:t> </a:t>
            </a:r>
            <a:r>
              <a:rPr lang="pt-PT" dirty="0" err="1"/>
              <a:t>the</a:t>
            </a:r>
            <a:r>
              <a:rPr lang="pt-PT" dirty="0"/>
              <a:t> </a:t>
            </a:r>
            <a:r>
              <a:rPr lang="pt-PT" dirty="0" err="1"/>
              <a:t>country’s</a:t>
            </a:r>
            <a:r>
              <a:rPr lang="pt-PT" dirty="0"/>
              <a:t> </a:t>
            </a:r>
            <a:r>
              <a:rPr lang="pt-PT" dirty="0" err="1"/>
              <a:t>ongoing</a:t>
            </a:r>
            <a:r>
              <a:rPr lang="pt-PT" dirty="0"/>
              <a:t> </a:t>
            </a:r>
            <a:r>
              <a:rPr lang="pt-PT" dirty="0" err="1"/>
              <a:t>surplus</a:t>
            </a:r>
            <a:r>
              <a:rPr lang="pt-PT" dirty="0"/>
              <a:t>, </a:t>
            </a:r>
            <a:r>
              <a:rPr lang="pt-PT" dirty="0" err="1"/>
              <a:t>unwillingness</a:t>
            </a:r>
            <a:r>
              <a:rPr lang="pt-PT" dirty="0"/>
              <a:t> </a:t>
            </a:r>
            <a:r>
              <a:rPr lang="pt-PT" dirty="0" err="1"/>
              <a:t>of</a:t>
            </a:r>
            <a:r>
              <a:rPr lang="pt-PT" dirty="0"/>
              <a:t> </a:t>
            </a:r>
            <a:r>
              <a:rPr lang="pt-PT" dirty="0" err="1"/>
              <a:t>the</a:t>
            </a:r>
            <a:r>
              <a:rPr lang="pt-PT" dirty="0"/>
              <a:t> Central </a:t>
            </a:r>
            <a:r>
              <a:rPr lang="pt-PT" dirty="0" err="1"/>
              <a:t>Bank</a:t>
            </a:r>
            <a:r>
              <a:rPr lang="pt-PT" dirty="0"/>
              <a:t> to </a:t>
            </a:r>
            <a:r>
              <a:rPr lang="pt-PT" dirty="0" err="1"/>
              <a:t>keep</a:t>
            </a:r>
            <a:r>
              <a:rPr lang="pt-PT" dirty="0"/>
              <a:t> </a:t>
            </a:r>
            <a:r>
              <a:rPr lang="pt-PT" dirty="0" err="1"/>
              <a:t>on</a:t>
            </a:r>
            <a:r>
              <a:rPr lang="pt-PT" dirty="0"/>
              <a:t> </a:t>
            </a:r>
            <a:r>
              <a:rPr lang="pt-PT" dirty="0" err="1"/>
              <a:t>increasing</a:t>
            </a:r>
            <a:r>
              <a:rPr lang="pt-PT" dirty="0"/>
              <a:t> </a:t>
            </a:r>
            <a:r>
              <a:rPr lang="pt-PT" dirty="0" err="1"/>
              <a:t>its</a:t>
            </a:r>
            <a:r>
              <a:rPr lang="pt-PT" dirty="0"/>
              <a:t> holdings </a:t>
            </a:r>
            <a:r>
              <a:rPr lang="pt-PT" dirty="0" err="1"/>
              <a:t>of</a:t>
            </a:r>
            <a:r>
              <a:rPr lang="pt-PT" dirty="0"/>
              <a:t> </a:t>
            </a:r>
            <a:r>
              <a:rPr lang="pt-PT" dirty="0" err="1"/>
              <a:t>official</a:t>
            </a:r>
            <a:r>
              <a:rPr lang="pt-PT" dirty="0"/>
              <a:t> reserve </a:t>
            </a:r>
            <a:r>
              <a:rPr lang="pt-PT" dirty="0" err="1"/>
              <a:t>assets</a:t>
            </a:r>
            <a:r>
              <a:rPr lang="pt-PT" dirty="0" smtClean="0"/>
              <a:t>.</a:t>
            </a:r>
            <a:endParaRPr lang="pt-PT" dirty="0"/>
          </a:p>
        </p:txBody>
      </p:sp>
      <p:sp>
        <p:nvSpPr>
          <p:cNvPr id="4" name="Slide Number Placeholder 3"/>
          <p:cNvSpPr>
            <a:spLocks noGrp="1"/>
          </p:cNvSpPr>
          <p:nvPr>
            <p:ph type="sldNum" sz="quarter" idx="12"/>
          </p:nvPr>
        </p:nvSpPr>
        <p:spPr/>
        <p:txBody>
          <a:bodyPr/>
          <a:lstStyle/>
          <a:p>
            <a:pPr>
              <a:defRPr/>
            </a:pPr>
            <a:fld id="{583AE5A1-0AE1-4167-B8F3-9526C2F7680F}" type="slidenum">
              <a:rPr lang="pt-PT" smtClean="0"/>
              <a:pPr>
                <a:defRPr/>
              </a:pPr>
              <a:t>24</a:t>
            </a:fld>
            <a:endParaRPr lang="pt-PT"/>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42938" y="714375"/>
            <a:ext cx="8043862" cy="4143375"/>
          </a:xfrm>
        </p:spPr>
        <p:txBody>
          <a:bodyPr/>
          <a:lstStyle/>
          <a:p>
            <a:pPr>
              <a:buFont typeface="Wingdings 2" panose="05020102010507070707" pitchFamily="18" charset="2"/>
              <a:buNone/>
              <a:defRPr/>
            </a:pPr>
            <a:r>
              <a:rPr lang="pt-PT" dirty="0" err="1">
                <a:effectLst>
                  <a:outerShdw blurRad="38100" dist="38100" dir="2700000" algn="tl">
                    <a:srgbClr val="000000">
                      <a:alpha val="43137"/>
                    </a:srgbClr>
                  </a:outerShdw>
                </a:effectLst>
              </a:rPr>
              <a:t>Absorption</a:t>
            </a:r>
            <a:r>
              <a:rPr lang="pt-PT" dirty="0">
                <a:effectLst>
                  <a:outerShdw blurRad="38100" dist="38100" dir="2700000" algn="tl">
                    <a:srgbClr val="000000">
                      <a:alpha val="43137"/>
                    </a:srgbClr>
                  </a:outerShdw>
                </a:effectLst>
              </a:rPr>
              <a:t> </a:t>
            </a:r>
            <a:r>
              <a:rPr lang="pt-PT" dirty="0" err="1">
                <a:effectLst>
                  <a:outerShdw blurRad="38100" dist="38100" dir="2700000" algn="tl">
                    <a:srgbClr val="000000">
                      <a:alpha val="43137"/>
                    </a:srgbClr>
                  </a:outerShdw>
                </a:effectLst>
              </a:rPr>
              <a:t>of</a:t>
            </a:r>
            <a:r>
              <a:rPr lang="pt-PT" dirty="0">
                <a:effectLst>
                  <a:outerShdw blurRad="38100" dist="38100" dir="2700000" algn="tl">
                    <a:srgbClr val="000000">
                      <a:alpha val="43137"/>
                    </a:srgbClr>
                  </a:outerShdw>
                </a:effectLst>
              </a:rPr>
              <a:t> </a:t>
            </a:r>
            <a:r>
              <a:rPr lang="pt-PT" dirty="0" err="1">
                <a:effectLst>
                  <a:outerShdw blurRad="38100" dist="38100" dir="2700000" algn="tl">
                    <a:srgbClr val="000000">
                      <a:alpha val="43137"/>
                    </a:srgbClr>
                  </a:outerShdw>
                </a:effectLst>
              </a:rPr>
              <a:t>External</a:t>
            </a:r>
            <a:r>
              <a:rPr lang="pt-PT" dirty="0">
                <a:effectLst>
                  <a:outerShdw blurRad="38100" dist="38100" dir="2700000" algn="tl">
                    <a:srgbClr val="000000">
                      <a:alpha val="43137"/>
                    </a:srgbClr>
                  </a:outerShdw>
                </a:effectLst>
              </a:rPr>
              <a:t> </a:t>
            </a:r>
            <a:r>
              <a:rPr lang="pt-PT" dirty="0" err="1">
                <a:effectLst>
                  <a:outerShdw blurRad="38100" dist="38100" dir="2700000" algn="tl">
                    <a:srgbClr val="000000">
                      <a:alpha val="43137"/>
                    </a:srgbClr>
                  </a:outerShdw>
                </a:effectLst>
              </a:rPr>
              <a:t>Shocks</a:t>
            </a:r>
            <a:r>
              <a:rPr lang="pt-PT" dirty="0">
                <a:effectLst>
                  <a:outerShdw blurRad="38100" dist="38100" dir="2700000" algn="tl">
                    <a:srgbClr val="000000">
                      <a:alpha val="43137"/>
                    </a:srgbClr>
                  </a:outerShdw>
                </a:effectLst>
              </a:rPr>
              <a:t> </a:t>
            </a:r>
          </a:p>
          <a:p>
            <a:pPr marL="273050" lvl="3" indent="-273050">
              <a:spcBef>
                <a:spcPts val="575"/>
              </a:spcBef>
              <a:buClr>
                <a:schemeClr val="accent1"/>
              </a:buClr>
              <a:buSzPct val="85000"/>
              <a:buFont typeface="Wingdings 2" panose="05020102010507070707" pitchFamily="18" charset="2"/>
              <a:buNone/>
              <a:defRPr/>
            </a:pPr>
            <a:r>
              <a:rPr lang="pt-PT" sz="2400" dirty="0"/>
              <a:t>For exemple, </a:t>
            </a:r>
            <a:r>
              <a:rPr lang="pt-PT" sz="2400" dirty="0" err="1"/>
              <a:t>reduction</a:t>
            </a:r>
            <a:r>
              <a:rPr lang="pt-PT" sz="2400" dirty="0"/>
              <a:t> in </a:t>
            </a:r>
            <a:r>
              <a:rPr lang="pt-PT" sz="2400" dirty="0" err="1"/>
              <a:t>the</a:t>
            </a:r>
            <a:r>
              <a:rPr lang="pt-PT" sz="2400" dirty="0"/>
              <a:t> </a:t>
            </a:r>
            <a:r>
              <a:rPr lang="pt-PT" sz="2400" dirty="0" err="1"/>
              <a:t>demand</a:t>
            </a:r>
            <a:r>
              <a:rPr lang="pt-PT" sz="2400" dirty="0"/>
              <a:t> for </a:t>
            </a:r>
            <a:r>
              <a:rPr lang="pt-PT" sz="2400" dirty="0" err="1"/>
              <a:t>our</a:t>
            </a:r>
            <a:r>
              <a:rPr lang="pt-PT" sz="2400" dirty="0"/>
              <a:t> </a:t>
            </a:r>
            <a:r>
              <a:rPr lang="pt-PT" sz="2400" dirty="0" err="1"/>
              <a:t>exports</a:t>
            </a:r>
            <a:r>
              <a:rPr lang="pt-PT" sz="2400" dirty="0"/>
              <a:t>.</a:t>
            </a:r>
          </a:p>
          <a:p>
            <a:pPr eaLnBrk="1" hangingPunct="1">
              <a:lnSpc>
                <a:spcPct val="120000"/>
              </a:lnSpc>
              <a:spcBef>
                <a:spcPts val="1200"/>
              </a:spcBef>
              <a:spcAft>
                <a:spcPct val="10000"/>
              </a:spcAft>
              <a:defRPr/>
            </a:pPr>
            <a:r>
              <a:rPr lang="en-US" sz="2200" dirty="0">
                <a:sym typeface="Wingdings 3" pitchFamily="18" charset="2"/>
              </a:rPr>
              <a:t>X – {</a:t>
            </a:r>
            <a:r>
              <a:rPr lang="en-US" sz="2200" dirty="0">
                <a:effectLst>
                  <a:outerShdw blurRad="38100" dist="38100" dir="2700000" algn="tl">
                    <a:srgbClr val="C0C0C0"/>
                  </a:outerShdw>
                </a:effectLst>
                <a:sym typeface="Wingdings 3" pitchFamily="18" charset="2"/>
              </a:rPr>
              <a:t></a:t>
            </a:r>
            <a:r>
              <a:rPr lang="en-US" sz="2200" dirty="0" smtClean="0">
                <a:effectLst>
                  <a:outerShdw blurRad="38100" dist="38100" dir="2700000" algn="tl">
                    <a:srgbClr val="C0C0C0"/>
                  </a:outerShdw>
                </a:effectLst>
                <a:sym typeface="Wingdings 3" pitchFamily="18" charset="2"/>
              </a:rPr>
              <a:t>Y</a:t>
            </a:r>
            <a:r>
              <a:rPr lang="en-US" sz="2200" dirty="0" smtClean="0">
                <a:sym typeface="Wingdings 3" pitchFamily="18" charset="2"/>
              </a:rPr>
              <a:t>; </a:t>
            </a:r>
            <a:r>
              <a:rPr lang="en-US" sz="2200" dirty="0">
                <a:sym typeface="Wingdings 3" pitchFamily="18" charset="2"/>
              </a:rPr>
              <a:t></a:t>
            </a:r>
            <a:r>
              <a:rPr lang="en-US" sz="2200" dirty="0" err="1">
                <a:sym typeface="Wingdings 3" pitchFamily="18" charset="2"/>
              </a:rPr>
              <a:t>BPaym</a:t>
            </a:r>
            <a:r>
              <a:rPr lang="en-US" sz="2200" dirty="0">
                <a:sym typeface="Wingdings 3" pitchFamily="18" charset="2"/>
              </a:rPr>
              <a:t> } – pressure to </a:t>
            </a:r>
            <a:r>
              <a:rPr lang="en-US" sz="2200" u="sng" dirty="0">
                <a:sym typeface="Wingdings 3" pitchFamily="18" charset="2"/>
              </a:rPr>
              <a:t>depreciation</a:t>
            </a:r>
          </a:p>
          <a:p>
            <a:pPr eaLnBrk="1" hangingPunct="1">
              <a:lnSpc>
                <a:spcPct val="120000"/>
              </a:lnSpc>
              <a:spcAft>
                <a:spcPct val="5000"/>
              </a:spcAft>
              <a:defRPr/>
            </a:pPr>
            <a:r>
              <a:rPr lang="pt-PT" sz="2200" dirty="0" err="1">
                <a:sym typeface="Wingdings 3" pitchFamily="18" charset="2"/>
              </a:rPr>
              <a:t>If</a:t>
            </a:r>
            <a:r>
              <a:rPr lang="pt-PT" sz="2200" dirty="0">
                <a:sym typeface="Wingdings 3" pitchFamily="18" charset="2"/>
              </a:rPr>
              <a:t> Exchange Rate </a:t>
            </a:r>
            <a:r>
              <a:rPr lang="pt-PT" sz="2200" dirty="0" err="1">
                <a:sym typeface="Wingdings 3" pitchFamily="18" charset="2"/>
              </a:rPr>
              <a:t>is</a:t>
            </a:r>
            <a:r>
              <a:rPr lang="pt-PT" sz="2200" dirty="0">
                <a:sym typeface="Wingdings 3" pitchFamily="18" charset="2"/>
              </a:rPr>
              <a:t> FIXED: </a:t>
            </a:r>
            <a:r>
              <a:rPr lang="pt-PT" sz="2200" dirty="0" err="1">
                <a:sym typeface="Wingdings 3" pitchFamily="18" charset="2"/>
              </a:rPr>
              <a:t>Intervention</a:t>
            </a:r>
            <a:r>
              <a:rPr lang="pt-PT" sz="2200" dirty="0">
                <a:sym typeface="Wingdings 3" pitchFamily="18" charset="2"/>
              </a:rPr>
              <a:t>: {</a:t>
            </a:r>
            <a:r>
              <a:rPr lang="pt-PT" sz="2200" dirty="0" err="1">
                <a:sym typeface="Wingdings 3" pitchFamily="18" charset="2"/>
              </a:rPr>
              <a:t>Buy</a:t>
            </a:r>
            <a:r>
              <a:rPr lang="pt-PT" sz="2200" dirty="0">
                <a:sym typeface="Wingdings 3" pitchFamily="18" charset="2"/>
              </a:rPr>
              <a:t> </a:t>
            </a:r>
            <a:r>
              <a:rPr lang="pt-PT" sz="2200" dirty="0" err="1">
                <a:sym typeface="Wingdings 3" pitchFamily="18" charset="2"/>
              </a:rPr>
              <a:t>Domestic</a:t>
            </a:r>
            <a:r>
              <a:rPr lang="pt-PT" sz="2200" dirty="0">
                <a:sym typeface="Wingdings 3" pitchFamily="18" charset="2"/>
              </a:rPr>
              <a:t> </a:t>
            </a:r>
            <a:r>
              <a:rPr lang="pt-PT" sz="2200" dirty="0" err="1">
                <a:sym typeface="Wingdings 3" pitchFamily="18" charset="2"/>
              </a:rPr>
              <a:t>Currency</a:t>
            </a:r>
            <a:r>
              <a:rPr lang="pt-PT" sz="2200" dirty="0">
                <a:sym typeface="Wingdings 3" pitchFamily="18" charset="2"/>
              </a:rPr>
              <a:t>; </a:t>
            </a:r>
            <a:r>
              <a:rPr lang="pt-PT" sz="2200" dirty="0" err="1">
                <a:sym typeface="Wingdings 3" pitchFamily="18" charset="2"/>
              </a:rPr>
              <a:t>Sell</a:t>
            </a:r>
            <a:r>
              <a:rPr lang="pt-PT" sz="2200" dirty="0">
                <a:sym typeface="Wingdings 3" pitchFamily="18" charset="2"/>
              </a:rPr>
              <a:t> </a:t>
            </a:r>
            <a:r>
              <a:rPr lang="pt-PT" sz="2200" dirty="0" err="1">
                <a:sym typeface="Wingdings 3" pitchFamily="18" charset="2"/>
              </a:rPr>
              <a:t>Foreign</a:t>
            </a:r>
            <a:r>
              <a:rPr lang="pt-PT" sz="2200" dirty="0">
                <a:sym typeface="Wingdings 3" pitchFamily="18" charset="2"/>
              </a:rPr>
              <a:t> </a:t>
            </a:r>
            <a:r>
              <a:rPr lang="pt-PT" sz="2200" dirty="0" err="1">
                <a:sym typeface="Wingdings 3" pitchFamily="18" charset="2"/>
              </a:rPr>
              <a:t>Currency</a:t>
            </a:r>
            <a:r>
              <a:rPr lang="pt-PT" sz="2200" dirty="0">
                <a:sym typeface="Wingdings 3" pitchFamily="18" charset="2"/>
              </a:rPr>
              <a:t>}  - </a:t>
            </a:r>
            <a:r>
              <a:rPr lang="en-US" sz="2200" dirty="0">
                <a:sym typeface="Wingdings 3" pitchFamily="18" charset="2"/>
              </a:rPr>
              <a:t> M</a:t>
            </a:r>
            <a:r>
              <a:rPr lang="en-US" sz="2200" baseline="30000" dirty="0">
                <a:sym typeface="Wingdings 3" pitchFamily="18" charset="2"/>
              </a:rPr>
              <a:t>S</a:t>
            </a:r>
            <a:r>
              <a:rPr lang="en-US" sz="2200" dirty="0">
                <a:sym typeface="Wingdings 3" pitchFamily="18" charset="2"/>
              </a:rPr>
              <a:t>  -    </a:t>
            </a:r>
            <a:r>
              <a:rPr lang="en-US" sz="2200" dirty="0" err="1">
                <a:sym typeface="Wingdings 3" pitchFamily="18" charset="2"/>
              </a:rPr>
              <a:t>i</a:t>
            </a:r>
            <a:r>
              <a:rPr lang="en-US" sz="2200" dirty="0">
                <a:sym typeface="Wingdings 3" pitchFamily="18" charset="2"/>
              </a:rPr>
              <a:t> - </a:t>
            </a:r>
            <a:r>
              <a:rPr lang="en-US" sz="2200" dirty="0">
                <a:effectLst>
                  <a:outerShdw blurRad="38100" dist="38100" dir="2700000" algn="tl">
                    <a:srgbClr val="C0C0C0"/>
                  </a:outerShdw>
                </a:effectLst>
                <a:sym typeface="Wingdings 3" pitchFamily="18" charset="2"/>
              </a:rPr>
              <a:t>Y</a:t>
            </a:r>
          </a:p>
          <a:p>
            <a:pPr eaLnBrk="1" hangingPunct="1">
              <a:lnSpc>
                <a:spcPct val="120000"/>
              </a:lnSpc>
              <a:spcAft>
                <a:spcPct val="25000"/>
              </a:spcAft>
              <a:defRPr/>
            </a:pPr>
            <a:r>
              <a:rPr lang="pt-PT" sz="2200" dirty="0" err="1">
                <a:sym typeface="Wingdings 3" pitchFamily="18" charset="2"/>
              </a:rPr>
              <a:t>If</a:t>
            </a:r>
            <a:r>
              <a:rPr lang="pt-PT" sz="2200" dirty="0">
                <a:sym typeface="Wingdings 3" pitchFamily="18" charset="2"/>
              </a:rPr>
              <a:t> Exchange Rate </a:t>
            </a:r>
            <a:r>
              <a:rPr lang="pt-PT" sz="2200" dirty="0" err="1">
                <a:sym typeface="Wingdings 3" pitchFamily="18" charset="2"/>
              </a:rPr>
              <a:t>is</a:t>
            </a:r>
            <a:r>
              <a:rPr lang="pt-PT" sz="2200" dirty="0">
                <a:sym typeface="Wingdings 3" pitchFamily="18" charset="2"/>
              </a:rPr>
              <a:t> FLOATING : </a:t>
            </a:r>
            <a:r>
              <a:rPr lang="pt-PT" sz="2200" dirty="0" err="1">
                <a:sym typeface="Wingdings 3" pitchFamily="18" charset="2"/>
              </a:rPr>
              <a:t>currency</a:t>
            </a:r>
            <a:r>
              <a:rPr lang="pt-PT" sz="2200" dirty="0">
                <a:sym typeface="Wingdings 3" pitchFamily="18" charset="2"/>
              </a:rPr>
              <a:t> </a:t>
            </a:r>
            <a:r>
              <a:rPr lang="pt-PT" sz="2200" u="sng" dirty="0" err="1">
                <a:sym typeface="Wingdings 3" pitchFamily="18" charset="2"/>
              </a:rPr>
              <a:t>depreciates</a:t>
            </a:r>
            <a:r>
              <a:rPr lang="en-US" sz="2200" dirty="0">
                <a:sym typeface="Wingdings 3" pitchFamily="18" charset="2"/>
              </a:rPr>
              <a:t>  - </a:t>
            </a:r>
            <a:r>
              <a:rPr lang="en-US" sz="2200" dirty="0" err="1">
                <a:sym typeface="Wingdings 3" pitchFamily="18" charset="2"/>
              </a:rPr>
              <a:t>competitivity</a:t>
            </a:r>
            <a:r>
              <a:rPr lang="en-US" sz="2200" dirty="0">
                <a:sym typeface="Wingdings 3" pitchFamily="18" charset="2"/>
              </a:rPr>
              <a:t> increases - X &amp; Imp - </a:t>
            </a:r>
            <a:r>
              <a:rPr lang="en-US" sz="2200" dirty="0">
                <a:effectLst>
                  <a:outerShdw blurRad="38100" dist="38100" dir="2700000" algn="tl">
                    <a:srgbClr val="C0C0C0"/>
                  </a:outerShdw>
                </a:effectLst>
                <a:sym typeface="Wingdings 3" pitchFamily="18" charset="2"/>
              </a:rPr>
              <a:t>Y</a:t>
            </a:r>
          </a:p>
          <a:p>
            <a:pPr marL="273050" lvl="3" indent="-273050">
              <a:spcBef>
                <a:spcPts val="575"/>
              </a:spcBef>
              <a:buClr>
                <a:schemeClr val="accent1"/>
              </a:buClr>
              <a:buSzPct val="85000"/>
              <a:buFont typeface="Wingdings 2" panose="05020102010507070707" pitchFamily="18" charset="2"/>
              <a:buNone/>
              <a:defRPr/>
            </a:pPr>
            <a:endParaRPr lang="pt-PT" sz="2400" dirty="0"/>
          </a:p>
          <a:p>
            <a:pPr>
              <a:buFont typeface="Wingdings 2" panose="05020102010507070707" pitchFamily="18" charset="2"/>
              <a:buNone/>
              <a:defRPr/>
            </a:pPr>
            <a:endParaRPr lang="pt-PT"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31531E7-F6A0-4AB8-8117-E80C02CA04B3}" type="slidenum">
              <a:rPr lang="pt-PT" altLang="pt-PT">
                <a:solidFill>
                  <a:srgbClr val="FFFFFF"/>
                </a:solidFill>
                <a:latin typeface="Franklin Gothic Book" panose="020B0503020102020204" pitchFamily="34" charset="0"/>
              </a:rPr>
              <a:pPr eaLnBrk="1" hangingPunct="1"/>
              <a:t>25</a:t>
            </a:fld>
            <a:endParaRPr lang="pt-PT" altLang="pt-PT">
              <a:solidFill>
                <a:srgbClr val="FFFFFF"/>
              </a:solidFill>
              <a:latin typeface="Franklin Gothic Book" panose="020B0503020102020204" pitchFamily="34" charset="0"/>
            </a:endParaRPr>
          </a:p>
        </p:txBody>
      </p:sp>
      <p:cxnSp>
        <p:nvCxnSpPr>
          <p:cNvPr id="6" name="Straight Connector 5"/>
          <p:cNvCxnSpPr/>
          <p:nvPr/>
        </p:nvCxnSpPr>
        <p:spPr>
          <a:xfrm>
            <a:off x="0" y="1643063"/>
            <a:ext cx="91440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16389" name="TextBox 6"/>
          <p:cNvSpPr txBox="1">
            <a:spLocks noChangeArrowheads="1"/>
          </p:cNvSpPr>
          <p:nvPr/>
        </p:nvSpPr>
        <p:spPr bwMode="auto">
          <a:xfrm>
            <a:off x="785813" y="4786313"/>
            <a:ext cx="7715250" cy="92333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50000"/>
              </a:lnSpc>
            </a:pPr>
            <a:r>
              <a:rPr lang="pt-PT" altLang="pt-PT" b="1" dirty="0" err="1">
                <a:solidFill>
                  <a:schemeClr val="accent1"/>
                </a:solidFill>
                <a:sym typeface="Wingdings 3" panose="05040102010807070707" pitchFamily="18" charset="2"/>
              </a:rPr>
              <a:t>Conclusion</a:t>
            </a:r>
            <a:r>
              <a:rPr lang="pt-PT" altLang="pt-PT" dirty="0">
                <a:sym typeface="Wingdings 3" panose="05040102010807070707" pitchFamily="18" charset="2"/>
              </a:rPr>
              <a:t>: </a:t>
            </a:r>
            <a:r>
              <a:rPr lang="pt-PT" altLang="pt-PT" dirty="0" err="1">
                <a:sym typeface="Wingdings 3" panose="05040102010807070707" pitchFamily="18" charset="2"/>
              </a:rPr>
              <a:t>Floating</a:t>
            </a:r>
            <a:r>
              <a:rPr lang="pt-PT" altLang="pt-PT" dirty="0">
                <a:sym typeface="Wingdings 3" panose="05040102010807070707" pitchFamily="18" charset="2"/>
              </a:rPr>
              <a:t> </a:t>
            </a:r>
            <a:r>
              <a:rPr lang="pt-PT" altLang="pt-PT" dirty="0" err="1">
                <a:sym typeface="Wingdings 3" panose="05040102010807070707" pitchFamily="18" charset="2"/>
              </a:rPr>
              <a:t>exchange</a:t>
            </a:r>
            <a:r>
              <a:rPr lang="pt-PT" altLang="pt-PT" dirty="0">
                <a:sym typeface="Wingdings 3" panose="05040102010807070707" pitchFamily="18" charset="2"/>
              </a:rPr>
              <a:t> rates </a:t>
            </a:r>
            <a:r>
              <a:rPr lang="pt-PT" altLang="pt-PT" dirty="0" err="1">
                <a:sym typeface="Wingdings 3" panose="05040102010807070707" pitchFamily="18" charset="2"/>
              </a:rPr>
              <a:t>isolate</a:t>
            </a:r>
            <a:r>
              <a:rPr lang="pt-PT" altLang="pt-PT" dirty="0">
                <a:sym typeface="Wingdings 3" panose="05040102010807070707" pitchFamily="18" charset="2"/>
              </a:rPr>
              <a:t> </a:t>
            </a:r>
            <a:r>
              <a:rPr lang="pt-PT" altLang="pt-PT" dirty="0" err="1">
                <a:sym typeface="Wingdings 3" panose="05040102010807070707" pitchFamily="18" charset="2"/>
              </a:rPr>
              <a:t>the</a:t>
            </a:r>
            <a:r>
              <a:rPr lang="pt-PT" altLang="pt-PT" dirty="0">
                <a:sym typeface="Wingdings 3" panose="05040102010807070707" pitchFamily="18" charset="2"/>
              </a:rPr>
              <a:t> </a:t>
            </a:r>
            <a:r>
              <a:rPr lang="pt-PT" altLang="pt-PT" dirty="0" err="1">
                <a:sym typeface="Wingdings 3" panose="05040102010807070707" pitchFamily="18" charset="2"/>
              </a:rPr>
              <a:t>economy</a:t>
            </a:r>
            <a:r>
              <a:rPr lang="pt-PT" altLang="pt-PT" dirty="0">
                <a:sym typeface="Wingdings 3" panose="05040102010807070707" pitchFamily="18" charset="2"/>
              </a:rPr>
              <a:t> </a:t>
            </a:r>
            <a:r>
              <a:rPr lang="pt-PT" altLang="pt-PT" dirty="0" err="1">
                <a:sym typeface="Wingdings 3" panose="05040102010807070707" pitchFamily="18" charset="2"/>
              </a:rPr>
              <a:t>from</a:t>
            </a:r>
            <a:r>
              <a:rPr lang="pt-PT" altLang="pt-PT" dirty="0">
                <a:sym typeface="Wingdings 3" panose="05040102010807070707" pitchFamily="18" charset="2"/>
              </a:rPr>
              <a:t> </a:t>
            </a:r>
            <a:r>
              <a:rPr lang="pt-PT" altLang="pt-PT" dirty="0" err="1">
                <a:sym typeface="Wingdings 3" panose="05040102010807070707" pitchFamily="18" charset="2"/>
              </a:rPr>
              <a:t>external</a:t>
            </a:r>
            <a:r>
              <a:rPr lang="pt-PT" altLang="pt-PT" dirty="0">
                <a:sym typeface="Wingdings 3" panose="05040102010807070707" pitchFamily="18" charset="2"/>
              </a:rPr>
              <a:t> </a:t>
            </a:r>
            <a:r>
              <a:rPr lang="pt-PT" altLang="pt-PT" dirty="0" err="1">
                <a:sym typeface="Wingdings 3" panose="05040102010807070707" pitchFamily="18" charset="2"/>
              </a:rPr>
              <a:t>shocks</a:t>
            </a:r>
            <a:r>
              <a:rPr lang="pt-PT" altLang="pt-PT" dirty="0">
                <a:sym typeface="Wingdings 3" panose="05040102010807070707" pitchFamily="18" charset="2"/>
              </a:rPr>
              <a:t>. </a:t>
            </a:r>
            <a:r>
              <a:rPr lang="pt-PT" altLang="pt-PT" dirty="0" err="1">
                <a:sym typeface="Wingdings 3" panose="05040102010807070707" pitchFamily="18" charset="2"/>
              </a:rPr>
              <a:t>Fixed</a:t>
            </a:r>
            <a:r>
              <a:rPr lang="pt-PT" altLang="pt-PT" dirty="0">
                <a:sym typeface="Wingdings 3" panose="05040102010807070707" pitchFamily="18" charset="2"/>
              </a:rPr>
              <a:t> </a:t>
            </a:r>
            <a:r>
              <a:rPr lang="pt-PT" altLang="pt-PT" dirty="0" err="1">
                <a:sym typeface="Wingdings 3" panose="05040102010807070707" pitchFamily="18" charset="2"/>
              </a:rPr>
              <a:t>exchange</a:t>
            </a:r>
            <a:r>
              <a:rPr lang="pt-PT" altLang="pt-PT" dirty="0">
                <a:sym typeface="Wingdings 3" panose="05040102010807070707" pitchFamily="18" charset="2"/>
              </a:rPr>
              <a:t> rates </a:t>
            </a:r>
            <a:r>
              <a:rPr lang="pt-PT" altLang="pt-PT" dirty="0" err="1">
                <a:sym typeface="Wingdings 3" panose="05040102010807070707" pitchFamily="18" charset="2"/>
              </a:rPr>
              <a:t>amplify</a:t>
            </a:r>
            <a:r>
              <a:rPr lang="pt-PT" altLang="pt-PT" dirty="0">
                <a:sym typeface="Wingdings 3" panose="05040102010807070707" pitchFamily="18" charset="2"/>
              </a:rPr>
              <a:t> </a:t>
            </a:r>
            <a:r>
              <a:rPr lang="pt-PT" altLang="pt-PT" dirty="0" err="1">
                <a:sym typeface="Wingdings 3" panose="05040102010807070707" pitchFamily="18" charset="2"/>
              </a:rPr>
              <a:t>external</a:t>
            </a:r>
            <a:r>
              <a:rPr lang="pt-PT" altLang="pt-PT" dirty="0">
                <a:sym typeface="Wingdings 3" panose="05040102010807070707" pitchFamily="18" charset="2"/>
              </a:rPr>
              <a:t> </a:t>
            </a:r>
            <a:r>
              <a:rPr lang="pt-PT" altLang="pt-PT" dirty="0" err="1">
                <a:sym typeface="Wingdings 3" panose="05040102010807070707" pitchFamily="18" charset="2"/>
              </a:rPr>
              <a:t>shocks</a:t>
            </a:r>
            <a:r>
              <a:rPr lang="pt-PT" altLang="pt-PT" dirty="0">
                <a:sym typeface="Wingdings 3" panose="05040102010807070707" pitchFamily="18" charset="2"/>
              </a:rPr>
              <a:t>.</a:t>
            </a:r>
            <a:endParaRPr lang="en-US" altLang="pt-PT" dirty="0">
              <a:sym typeface="Wingdings 3" panose="05040102010807070707" pitchFamily="18" charset="2"/>
            </a:endParaRPr>
          </a:p>
        </p:txBody>
      </p:sp>
    </p:spTree>
    <p:extLst>
      <p:ext uri="{BB962C8B-B14F-4D97-AF65-F5344CB8AC3E}">
        <p14:creationId xmlns:p14="http://schemas.microsoft.com/office/powerpoint/2010/main" val="16575070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04664"/>
            <a:ext cx="7772400" cy="5615136"/>
          </a:xfrm>
        </p:spPr>
        <p:txBody>
          <a:bodyPr/>
          <a:lstStyle/>
          <a:p>
            <a:r>
              <a:rPr lang="pt-PT" dirty="0" err="1" smtClean="0"/>
              <a:t>The</a:t>
            </a:r>
            <a:r>
              <a:rPr lang="pt-PT" dirty="0" smtClean="0"/>
              <a:t> </a:t>
            </a:r>
            <a:r>
              <a:rPr lang="pt-PT" dirty="0" err="1" smtClean="0"/>
              <a:t>choice</a:t>
            </a:r>
            <a:r>
              <a:rPr lang="pt-PT" dirty="0" smtClean="0"/>
              <a:t> </a:t>
            </a:r>
            <a:r>
              <a:rPr lang="pt-PT" dirty="0" err="1" smtClean="0"/>
              <a:t>between</a:t>
            </a:r>
            <a:r>
              <a:rPr lang="pt-PT" dirty="0" smtClean="0"/>
              <a:t> </a:t>
            </a:r>
            <a:r>
              <a:rPr lang="pt-PT" dirty="0" err="1" smtClean="0"/>
              <a:t>fixed</a:t>
            </a:r>
            <a:r>
              <a:rPr lang="pt-PT" dirty="0" smtClean="0"/>
              <a:t> </a:t>
            </a:r>
            <a:r>
              <a:rPr lang="pt-PT" dirty="0" err="1" smtClean="0"/>
              <a:t>and</a:t>
            </a:r>
            <a:r>
              <a:rPr lang="pt-PT" dirty="0" smtClean="0"/>
              <a:t> </a:t>
            </a:r>
            <a:r>
              <a:rPr lang="pt-PT" dirty="0" err="1" smtClean="0"/>
              <a:t>floating</a:t>
            </a:r>
            <a:r>
              <a:rPr lang="pt-PT" dirty="0" smtClean="0"/>
              <a:t> </a:t>
            </a:r>
            <a:r>
              <a:rPr lang="pt-PT" dirty="0" err="1" smtClean="0"/>
              <a:t>depends</a:t>
            </a:r>
            <a:r>
              <a:rPr lang="pt-PT" dirty="0" smtClean="0"/>
              <a:t> </a:t>
            </a:r>
            <a:r>
              <a:rPr lang="pt-PT" dirty="0" err="1" smtClean="0"/>
              <a:t>on</a:t>
            </a:r>
            <a:r>
              <a:rPr lang="pt-PT" dirty="0" smtClean="0"/>
              <a:t> </a:t>
            </a:r>
            <a:r>
              <a:rPr lang="pt-PT" dirty="0" err="1" smtClean="0"/>
              <a:t>the</a:t>
            </a:r>
            <a:r>
              <a:rPr lang="pt-PT" dirty="0" smtClean="0"/>
              <a:t> </a:t>
            </a:r>
            <a:r>
              <a:rPr lang="pt-PT" dirty="0" err="1" smtClean="0"/>
              <a:t>sources</a:t>
            </a:r>
            <a:r>
              <a:rPr lang="pt-PT" dirty="0" smtClean="0"/>
              <a:t> </a:t>
            </a:r>
            <a:r>
              <a:rPr lang="pt-PT" dirty="0" err="1" smtClean="0"/>
              <a:t>of</a:t>
            </a:r>
            <a:r>
              <a:rPr lang="pt-PT" dirty="0" smtClean="0"/>
              <a:t> </a:t>
            </a:r>
            <a:r>
              <a:rPr lang="pt-PT" dirty="0" err="1" smtClean="0"/>
              <a:t>the</a:t>
            </a:r>
            <a:r>
              <a:rPr lang="pt-PT" dirty="0" smtClean="0"/>
              <a:t> </a:t>
            </a:r>
            <a:r>
              <a:rPr lang="pt-PT" dirty="0" err="1" smtClean="0"/>
              <a:t>shocks</a:t>
            </a:r>
            <a:r>
              <a:rPr lang="pt-PT" dirty="0"/>
              <a:t> </a:t>
            </a:r>
            <a:r>
              <a:rPr lang="pt-PT" dirty="0" err="1" smtClean="0"/>
              <a:t>and</a:t>
            </a:r>
            <a:r>
              <a:rPr lang="pt-PT" dirty="0" smtClean="0"/>
              <a:t> </a:t>
            </a:r>
            <a:r>
              <a:rPr lang="pt-PT" dirty="0" err="1" smtClean="0"/>
              <a:t>on</a:t>
            </a:r>
            <a:r>
              <a:rPr lang="pt-PT" dirty="0" smtClean="0"/>
              <a:t> </a:t>
            </a:r>
            <a:r>
              <a:rPr lang="pt-PT" dirty="0" err="1" smtClean="0"/>
              <a:t>the</a:t>
            </a:r>
            <a:r>
              <a:rPr lang="pt-PT" dirty="0" smtClean="0"/>
              <a:t> </a:t>
            </a:r>
            <a:r>
              <a:rPr lang="pt-PT" dirty="0" err="1" smtClean="0"/>
              <a:t>degree</a:t>
            </a:r>
            <a:r>
              <a:rPr lang="pt-PT" dirty="0" smtClean="0"/>
              <a:t> </a:t>
            </a:r>
            <a:r>
              <a:rPr lang="pt-PT" dirty="0" err="1" smtClean="0"/>
              <a:t>of</a:t>
            </a:r>
            <a:r>
              <a:rPr lang="pt-PT" dirty="0" smtClean="0"/>
              <a:t> capital </a:t>
            </a:r>
            <a:r>
              <a:rPr lang="pt-PT" dirty="0" err="1" smtClean="0"/>
              <a:t>mobility</a:t>
            </a:r>
            <a:r>
              <a:rPr lang="pt-PT" dirty="0" smtClean="0"/>
              <a:t>.</a:t>
            </a:r>
          </a:p>
          <a:p>
            <a:endParaRPr lang="pt-PT" dirty="0" smtClean="0"/>
          </a:p>
          <a:p>
            <a:r>
              <a:rPr lang="pt-PT" b="1" dirty="0" err="1" smtClean="0">
                <a:solidFill>
                  <a:schemeClr val="accent1">
                    <a:lumMod val="75000"/>
                  </a:schemeClr>
                </a:solidFill>
              </a:rPr>
              <a:t>Optimal</a:t>
            </a:r>
            <a:r>
              <a:rPr lang="pt-PT" b="1" dirty="0" smtClean="0">
                <a:solidFill>
                  <a:schemeClr val="accent1">
                    <a:lumMod val="75000"/>
                  </a:schemeClr>
                </a:solidFill>
              </a:rPr>
              <a:t> </a:t>
            </a:r>
            <a:r>
              <a:rPr lang="pt-PT" b="1" dirty="0" err="1" smtClean="0">
                <a:solidFill>
                  <a:schemeClr val="accent1">
                    <a:lumMod val="75000"/>
                  </a:schemeClr>
                </a:solidFill>
              </a:rPr>
              <a:t>Currency</a:t>
            </a:r>
            <a:r>
              <a:rPr lang="pt-PT" b="1" dirty="0" smtClean="0">
                <a:solidFill>
                  <a:schemeClr val="accent1">
                    <a:lumMod val="75000"/>
                  </a:schemeClr>
                </a:solidFill>
              </a:rPr>
              <a:t> </a:t>
            </a:r>
            <a:r>
              <a:rPr lang="pt-PT" b="1" dirty="0" err="1" smtClean="0">
                <a:solidFill>
                  <a:schemeClr val="accent1">
                    <a:lumMod val="75000"/>
                  </a:schemeClr>
                </a:solidFill>
              </a:rPr>
              <a:t>Areas</a:t>
            </a:r>
            <a:r>
              <a:rPr lang="pt-PT" b="1" dirty="0" smtClean="0">
                <a:solidFill>
                  <a:schemeClr val="accent1">
                    <a:lumMod val="75000"/>
                  </a:schemeClr>
                </a:solidFill>
              </a:rPr>
              <a:t> </a:t>
            </a:r>
          </a:p>
          <a:p>
            <a:pPr lvl="1"/>
            <a:r>
              <a:rPr lang="pt-PT" dirty="0" err="1" smtClean="0"/>
              <a:t>Mundell</a:t>
            </a:r>
            <a:r>
              <a:rPr lang="pt-PT" dirty="0" smtClean="0"/>
              <a:t> (1961)</a:t>
            </a:r>
          </a:p>
          <a:p>
            <a:pPr lvl="1"/>
            <a:r>
              <a:rPr lang="pt-PT" dirty="0" err="1" smtClean="0"/>
              <a:t>McKinnon</a:t>
            </a:r>
            <a:r>
              <a:rPr lang="pt-PT" dirty="0" smtClean="0"/>
              <a:t> (1963)</a:t>
            </a:r>
          </a:p>
          <a:p>
            <a:pPr lvl="1"/>
            <a:r>
              <a:rPr lang="pt-PT" dirty="0" smtClean="0"/>
              <a:t>Kenen (1969)</a:t>
            </a:r>
          </a:p>
          <a:p>
            <a:pPr lvl="1"/>
            <a:r>
              <a:rPr lang="pt-PT" dirty="0" err="1" smtClean="0"/>
              <a:t>The</a:t>
            </a:r>
            <a:r>
              <a:rPr lang="pt-PT" dirty="0" smtClean="0"/>
              <a:t> </a:t>
            </a:r>
            <a:r>
              <a:rPr lang="pt-PT" dirty="0" err="1" smtClean="0"/>
              <a:t>degree</a:t>
            </a:r>
            <a:r>
              <a:rPr lang="pt-PT" dirty="0" smtClean="0"/>
              <a:t> </a:t>
            </a:r>
            <a:r>
              <a:rPr lang="pt-PT" dirty="0" err="1" smtClean="0"/>
              <a:t>of</a:t>
            </a:r>
            <a:r>
              <a:rPr lang="pt-PT" dirty="0" smtClean="0"/>
              <a:t> </a:t>
            </a:r>
            <a:r>
              <a:rPr lang="pt-PT" dirty="0" err="1" smtClean="0"/>
              <a:t>economic</a:t>
            </a:r>
            <a:r>
              <a:rPr lang="pt-PT" dirty="0" smtClean="0"/>
              <a:t> </a:t>
            </a:r>
            <a:r>
              <a:rPr lang="pt-PT" dirty="0" err="1" smtClean="0"/>
              <a:t>integration</a:t>
            </a:r>
            <a:r>
              <a:rPr lang="pt-PT" dirty="0" smtClean="0"/>
              <a:t> </a:t>
            </a:r>
            <a:r>
              <a:rPr lang="pt-PT" dirty="0" err="1" smtClean="0"/>
              <a:t>between</a:t>
            </a:r>
            <a:r>
              <a:rPr lang="pt-PT" dirty="0" smtClean="0"/>
              <a:t> countries, </a:t>
            </a:r>
            <a:r>
              <a:rPr lang="pt-PT" dirty="0" err="1" smtClean="0"/>
              <a:t>the</a:t>
            </a:r>
            <a:r>
              <a:rPr lang="pt-PT" dirty="0" smtClean="0"/>
              <a:t> </a:t>
            </a:r>
            <a:r>
              <a:rPr lang="pt-PT" dirty="0" err="1" smtClean="0"/>
              <a:t>economic</a:t>
            </a:r>
            <a:r>
              <a:rPr lang="pt-PT" dirty="0" smtClean="0"/>
              <a:t> </a:t>
            </a:r>
            <a:r>
              <a:rPr lang="pt-PT" dirty="0" err="1" smtClean="0"/>
              <a:t>size</a:t>
            </a:r>
            <a:r>
              <a:rPr lang="pt-PT" dirty="0" smtClean="0"/>
              <a:t>, </a:t>
            </a:r>
            <a:r>
              <a:rPr lang="pt-PT" dirty="0" err="1" smtClean="0"/>
              <a:t>the</a:t>
            </a:r>
            <a:r>
              <a:rPr lang="pt-PT" dirty="0" smtClean="0"/>
              <a:t> </a:t>
            </a:r>
            <a:r>
              <a:rPr lang="pt-PT" dirty="0" err="1" smtClean="0"/>
              <a:t>cost</a:t>
            </a:r>
            <a:r>
              <a:rPr lang="pt-PT" dirty="0" smtClean="0"/>
              <a:t> </a:t>
            </a:r>
            <a:r>
              <a:rPr lang="pt-PT" dirty="0" err="1" smtClean="0"/>
              <a:t>of</a:t>
            </a:r>
            <a:r>
              <a:rPr lang="pt-PT" dirty="0" smtClean="0"/>
              <a:t> </a:t>
            </a:r>
            <a:r>
              <a:rPr lang="pt-PT" dirty="0" err="1" smtClean="0"/>
              <a:t>adjusting</a:t>
            </a:r>
            <a:r>
              <a:rPr lang="pt-PT" dirty="0" smtClean="0"/>
              <a:t> to </a:t>
            </a:r>
            <a:r>
              <a:rPr lang="pt-PT" dirty="0" err="1" smtClean="0"/>
              <a:t>asymmetric</a:t>
            </a:r>
            <a:r>
              <a:rPr lang="pt-PT" dirty="0" smtClean="0"/>
              <a:t> </a:t>
            </a:r>
            <a:r>
              <a:rPr lang="pt-PT" dirty="0" err="1" smtClean="0"/>
              <a:t>shocks</a:t>
            </a:r>
            <a:r>
              <a:rPr lang="pt-PT" dirty="0" smtClean="0"/>
              <a:t> </a:t>
            </a:r>
            <a:r>
              <a:rPr lang="pt-PT" dirty="0" err="1" smtClean="0"/>
              <a:t>when</a:t>
            </a:r>
            <a:r>
              <a:rPr lang="pt-PT" dirty="0" smtClean="0"/>
              <a:t> na independente </a:t>
            </a:r>
            <a:r>
              <a:rPr lang="pt-PT" dirty="0" err="1" smtClean="0"/>
              <a:t>monetary</a:t>
            </a:r>
            <a:r>
              <a:rPr lang="pt-PT" dirty="0" smtClean="0"/>
              <a:t> </a:t>
            </a:r>
            <a:r>
              <a:rPr lang="pt-PT" dirty="0" err="1" smtClean="0"/>
              <a:t>policy</a:t>
            </a:r>
            <a:r>
              <a:rPr lang="pt-PT" dirty="0" smtClean="0"/>
              <a:t> </a:t>
            </a:r>
            <a:r>
              <a:rPr lang="pt-PT" dirty="0" err="1" smtClean="0"/>
              <a:t>is</a:t>
            </a:r>
            <a:r>
              <a:rPr lang="pt-PT" dirty="0" smtClean="0"/>
              <a:t> </a:t>
            </a:r>
            <a:r>
              <a:rPr lang="pt-PT" dirty="0" err="1" smtClean="0"/>
              <a:t>lost</a:t>
            </a:r>
            <a:r>
              <a:rPr lang="pt-PT" dirty="0" smtClean="0"/>
              <a:t> (</a:t>
            </a:r>
            <a:r>
              <a:rPr lang="pt-PT" dirty="0" err="1" smtClean="0"/>
              <a:t>labour</a:t>
            </a:r>
            <a:r>
              <a:rPr lang="pt-PT" dirty="0" smtClean="0"/>
              <a:t> </a:t>
            </a:r>
            <a:r>
              <a:rPr lang="pt-PT" dirty="0" err="1" smtClean="0"/>
              <a:t>mobility</a:t>
            </a:r>
            <a:r>
              <a:rPr lang="pt-PT" dirty="0" smtClean="0"/>
              <a:t>, </a:t>
            </a:r>
            <a:r>
              <a:rPr lang="pt-PT" dirty="0" err="1" smtClean="0"/>
              <a:t>wage</a:t>
            </a:r>
            <a:r>
              <a:rPr lang="pt-PT" dirty="0" smtClean="0"/>
              <a:t> </a:t>
            </a:r>
            <a:r>
              <a:rPr lang="pt-PT" dirty="0" err="1" smtClean="0"/>
              <a:t>flexibility</a:t>
            </a:r>
            <a:r>
              <a:rPr lang="pt-PT" dirty="0" smtClean="0"/>
              <a:t>, fiscal </a:t>
            </a:r>
            <a:r>
              <a:rPr lang="pt-PT" dirty="0" err="1" smtClean="0"/>
              <a:t>transfers</a:t>
            </a:r>
            <a:r>
              <a:rPr lang="pt-PT" dirty="0" smtClean="0"/>
              <a:t> </a:t>
            </a:r>
            <a:r>
              <a:rPr lang="pt-PT" dirty="0" err="1" smtClean="0"/>
              <a:t>among</a:t>
            </a:r>
            <a:r>
              <a:rPr lang="pt-PT" dirty="0" smtClean="0"/>
              <a:t> countries)  - </a:t>
            </a:r>
            <a:r>
              <a:rPr lang="pt-PT" sz="2000" dirty="0" err="1" smtClean="0">
                <a:latin typeface="Miriam Fixed" panose="020B0509050101010101" pitchFamily="49" charset="-79"/>
                <a:cs typeface="Miriam Fixed" panose="020B0509050101010101" pitchFamily="49" charset="-79"/>
              </a:rPr>
              <a:t>criteria</a:t>
            </a:r>
            <a:r>
              <a:rPr lang="pt-PT" sz="2000" dirty="0" smtClean="0">
                <a:latin typeface="Miriam Fixed" panose="020B0509050101010101" pitchFamily="49" charset="-79"/>
                <a:cs typeface="Miriam Fixed" panose="020B0509050101010101" pitchFamily="49" charset="-79"/>
              </a:rPr>
              <a:t> to </a:t>
            </a:r>
            <a:r>
              <a:rPr lang="pt-PT" sz="2000" dirty="0" err="1" smtClean="0">
                <a:latin typeface="Miriam Fixed" panose="020B0509050101010101" pitchFamily="49" charset="-79"/>
                <a:cs typeface="Miriam Fixed" panose="020B0509050101010101" pitchFamily="49" charset="-79"/>
              </a:rPr>
              <a:t>choose</a:t>
            </a:r>
            <a:r>
              <a:rPr lang="pt-PT" sz="2000" dirty="0" smtClean="0">
                <a:latin typeface="Miriam Fixed" panose="020B0509050101010101" pitchFamily="49" charset="-79"/>
                <a:cs typeface="Miriam Fixed" panose="020B0509050101010101" pitchFamily="49" charset="-79"/>
              </a:rPr>
              <a:t> </a:t>
            </a:r>
            <a:r>
              <a:rPr lang="pt-PT" sz="2000" dirty="0" err="1" smtClean="0">
                <a:latin typeface="Miriam Fixed" panose="020B0509050101010101" pitchFamily="49" charset="-79"/>
                <a:cs typeface="Miriam Fixed" panose="020B0509050101010101" pitchFamily="49" charset="-79"/>
              </a:rPr>
              <a:t>the</a:t>
            </a:r>
            <a:r>
              <a:rPr lang="pt-PT" sz="2000" dirty="0" smtClean="0">
                <a:latin typeface="Miriam Fixed" panose="020B0509050101010101" pitchFamily="49" charset="-79"/>
                <a:cs typeface="Miriam Fixed" panose="020B0509050101010101" pitchFamily="49" charset="-79"/>
              </a:rPr>
              <a:t> </a:t>
            </a:r>
            <a:r>
              <a:rPr lang="pt-PT" sz="2000" dirty="0" err="1" smtClean="0">
                <a:latin typeface="Miriam Fixed" panose="020B0509050101010101" pitchFamily="49" charset="-79"/>
                <a:cs typeface="Miriam Fixed" panose="020B0509050101010101" pitchFamily="49" charset="-79"/>
              </a:rPr>
              <a:t>exchange</a:t>
            </a:r>
            <a:r>
              <a:rPr lang="pt-PT" sz="2000" dirty="0" smtClean="0">
                <a:latin typeface="Miriam Fixed" panose="020B0509050101010101" pitchFamily="49" charset="-79"/>
                <a:cs typeface="Miriam Fixed" panose="020B0509050101010101" pitchFamily="49" charset="-79"/>
              </a:rPr>
              <a:t> rate </a:t>
            </a:r>
            <a:r>
              <a:rPr lang="pt-PT" sz="2000" dirty="0" err="1" smtClean="0">
                <a:latin typeface="Miriam Fixed" panose="020B0509050101010101" pitchFamily="49" charset="-79"/>
                <a:cs typeface="Miriam Fixed" panose="020B0509050101010101" pitchFamily="49" charset="-79"/>
              </a:rPr>
              <a:t>arrangement</a:t>
            </a:r>
            <a:r>
              <a:rPr lang="pt-PT" sz="2000" dirty="0" smtClean="0">
                <a:latin typeface="Miriam Fixed" panose="020B0509050101010101" pitchFamily="49" charset="-79"/>
                <a:cs typeface="Miriam Fixed" panose="020B0509050101010101" pitchFamily="49" charset="-79"/>
              </a:rPr>
              <a:t> </a:t>
            </a:r>
            <a:endParaRPr lang="pt-PT" sz="2000" dirty="0">
              <a:latin typeface="Miriam Fixed" panose="020B0509050101010101" pitchFamily="49" charset="-79"/>
              <a:cs typeface="Miriam Fixed" panose="020B0509050101010101" pitchFamily="49" charset="-79"/>
            </a:endParaRPr>
          </a:p>
        </p:txBody>
      </p:sp>
      <p:sp>
        <p:nvSpPr>
          <p:cNvPr id="4" name="Slide Number Placeholder 3"/>
          <p:cNvSpPr>
            <a:spLocks noGrp="1"/>
          </p:cNvSpPr>
          <p:nvPr>
            <p:ph type="sldNum" sz="quarter" idx="12"/>
          </p:nvPr>
        </p:nvSpPr>
        <p:spPr/>
        <p:txBody>
          <a:bodyPr/>
          <a:lstStyle/>
          <a:p>
            <a:pPr>
              <a:defRPr/>
            </a:pPr>
            <a:fld id="{C20ED796-6CA1-4D0F-B525-FBA9146BDC2A}" type="slidenum">
              <a:rPr lang="pt-PT" smtClean="0"/>
              <a:pPr>
                <a:defRPr/>
              </a:pPr>
              <a:t>26</a:t>
            </a:fld>
            <a:endParaRPr lang="pt-PT"/>
          </a:p>
        </p:txBody>
      </p:sp>
    </p:spTree>
    <p:extLst>
      <p:ext uri="{BB962C8B-B14F-4D97-AF65-F5344CB8AC3E}">
        <p14:creationId xmlns:p14="http://schemas.microsoft.com/office/powerpoint/2010/main" val="1862321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332656"/>
            <a:ext cx="7772400" cy="5687144"/>
          </a:xfrm>
        </p:spPr>
        <p:txBody>
          <a:bodyPr/>
          <a:lstStyle/>
          <a:p>
            <a:r>
              <a:rPr lang="pt-PT" dirty="0" err="1" smtClean="0"/>
              <a:t>Credibility</a:t>
            </a:r>
            <a:r>
              <a:rPr lang="pt-PT" dirty="0" smtClean="0"/>
              <a:t> </a:t>
            </a:r>
            <a:r>
              <a:rPr lang="pt-PT" dirty="0" err="1" smtClean="0"/>
              <a:t>argument</a:t>
            </a:r>
            <a:r>
              <a:rPr lang="pt-PT" dirty="0" smtClean="0"/>
              <a:t> – </a:t>
            </a:r>
            <a:r>
              <a:rPr lang="pt-PT" dirty="0" err="1" smtClean="0"/>
              <a:t>Fixed</a:t>
            </a:r>
            <a:r>
              <a:rPr lang="pt-PT" dirty="0" smtClean="0"/>
              <a:t> rates </a:t>
            </a:r>
            <a:r>
              <a:rPr lang="pt-PT" dirty="0" err="1" smtClean="0"/>
              <a:t>induce</a:t>
            </a:r>
            <a:r>
              <a:rPr lang="pt-PT" dirty="0" smtClean="0"/>
              <a:t> discipline </a:t>
            </a:r>
            <a:r>
              <a:rPr lang="pt-PT" dirty="0" err="1" smtClean="0"/>
              <a:t>and</a:t>
            </a:r>
            <a:r>
              <a:rPr lang="pt-PT" dirty="0" smtClean="0"/>
              <a:t> </a:t>
            </a:r>
            <a:r>
              <a:rPr lang="pt-PT" dirty="0" err="1" smtClean="0"/>
              <a:t>make</a:t>
            </a:r>
            <a:r>
              <a:rPr lang="pt-PT" dirty="0" smtClean="0"/>
              <a:t> </a:t>
            </a:r>
            <a:r>
              <a:rPr lang="pt-PT" dirty="0" err="1" smtClean="0"/>
              <a:t>monetary</a:t>
            </a:r>
            <a:r>
              <a:rPr lang="pt-PT" dirty="0" smtClean="0"/>
              <a:t> </a:t>
            </a:r>
            <a:r>
              <a:rPr lang="pt-PT" dirty="0" err="1" smtClean="0"/>
              <a:t>policy</a:t>
            </a:r>
            <a:r>
              <a:rPr lang="pt-PT" dirty="0" smtClean="0"/>
              <a:t> more </a:t>
            </a:r>
            <a:r>
              <a:rPr lang="pt-PT" dirty="0" err="1" smtClean="0"/>
              <a:t>credible</a:t>
            </a:r>
            <a:r>
              <a:rPr lang="pt-PT" dirty="0" smtClean="0"/>
              <a:t> (</a:t>
            </a:r>
            <a:r>
              <a:rPr lang="pt-PT" dirty="0" err="1" smtClean="0"/>
              <a:t>Giavazzi</a:t>
            </a:r>
            <a:r>
              <a:rPr lang="pt-PT" dirty="0" smtClean="0"/>
              <a:t> </a:t>
            </a:r>
            <a:r>
              <a:rPr lang="pt-PT" dirty="0" err="1" smtClean="0"/>
              <a:t>and</a:t>
            </a:r>
            <a:r>
              <a:rPr lang="pt-PT" dirty="0" smtClean="0"/>
              <a:t> </a:t>
            </a:r>
            <a:r>
              <a:rPr lang="pt-PT" dirty="0" err="1" smtClean="0"/>
              <a:t>Pagano</a:t>
            </a:r>
            <a:r>
              <a:rPr lang="pt-PT" dirty="0" smtClean="0"/>
              <a:t> 1988)</a:t>
            </a:r>
          </a:p>
          <a:p>
            <a:r>
              <a:rPr lang="pt-PT" dirty="0" err="1" smtClean="0"/>
              <a:t>Trade-off</a:t>
            </a:r>
            <a:r>
              <a:rPr lang="pt-PT" dirty="0" smtClean="0"/>
              <a:t> </a:t>
            </a:r>
            <a:r>
              <a:rPr lang="pt-PT" dirty="0" err="1" smtClean="0"/>
              <a:t>between</a:t>
            </a:r>
            <a:r>
              <a:rPr lang="pt-PT" dirty="0" smtClean="0"/>
              <a:t> </a:t>
            </a:r>
            <a:r>
              <a:rPr lang="pt-PT" dirty="0" err="1" smtClean="0"/>
              <a:t>credibility</a:t>
            </a:r>
            <a:r>
              <a:rPr lang="pt-PT" dirty="0" smtClean="0"/>
              <a:t> (</a:t>
            </a:r>
            <a:r>
              <a:rPr lang="pt-PT" sz="2200" dirty="0" err="1" smtClean="0"/>
              <a:t>associated</a:t>
            </a:r>
            <a:r>
              <a:rPr lang="pt-PT" sz="2200" dirty="0" smtClean="0"/>
              <a:t> </a:t>
            </a:r>
            <a:r>
              <a:rPr lang="pt-PT" sz="2200" dirty="0" err="1" smtClean="0"/>
              <a:t>with</a:t>
            </a:r>
            <a:r>
              <a:rPr lang="pt-PT" sz="2200" dirty="0" smtClean="0"/>
              <a:t> </a:t>
            </a:r>
            <a:r>
              <a:rPr lang="pt-PT" sz="2200" dirty="0" err="1" smtClean="0"/>
              <a:t>fixed</a:t>
            </a:r>
            <a:r>
              <a:rPr lang="pt-PT" sz="2200" dirty="0" smtClean="0"/>
              <a:t> </a:t>
            </a:r>
            <a:r>
              <a:rPr lang="pt-PT" sz="2200" dirty="0" err="1" smtClean="0"/>
              <a:t>exchange</a:t>
            </a:r>
            <a:r>
              <a:rPr lang="pt-PT" sz="2200" dirty="0" smtClean="0"/>
              <a:t> rates) </a:t>
            </a:r>
            <a:r>
              <a:rPr lang="pt-PT" dirty="0" err="1" smtClean="0"/>
              <a:t>and</a:t>
            </a:r>
            <a:r>
              <a:rPr lang="pt-PT" dirty="0" smtClean="0"/>
              <a:t> </a:t>
            </a:r>
            <a:r>
              <a:rPr lang="pt-PT" dirty="0" err="1" smtClean="0"/>
              <a:t>flexibility</a:t>
            </a:r>
            <a:r>
              <a:rPr lang="pt-PT" dirty="0" smtClean="0"/>
              <a:t> </a:t>
            </a:r>
            <a:r>
              <a:rPr lang="pt-PT" sz="2200" dirty="0" smtClean="0"/>
              <a:t>(</a:t>
            </a:r>
            <a:r>
              <a:rPr lang="pt-PT" sz="2200" dirty="0" err="1"/>
              <a:t>associated</a:t>
            </a:r>
            <a:r>
              <a:rPr lang="pt-PT" sz="2200" dirty="0"/>
              <a:t> </a:t>
            </a:r>
            <a:r>
              <a:rPr lang="pt-PT" sz="2200" dirty="0" err="1"/>
              <a:t>with</a:t>
            </a:r>
            <a:r>
              <a:rPr lang="pt-PT" sz="2200" dirty="0"/>
              <a:t> </a:t>
            </a:r>
            <a:r>
              <a:rPr lang="pt-PT" sz="2200" dirty="0" err="1" smtClean="0"/>
              <a:t>flexible</a:t>
            </a:r>
            <a:r>
              <a:rPr lang="pt-PT" sz="2200" dirty="0" smtClean="0"/>
              <a:t> </a:t>
            </a:r>
            <a:r>
              <a:rPr lang="pt-PT" sz="2200" dirty="0" err="1"/>
              <a:t>exchange</a:t>
            </a:r>
            <a:r>
              <a:rPr lang="pt-PT" sz="2200" dirty="0"/>
              <a:t> </a:t>
            </a:r>
            <a:r>
              <a:rPr lang="pt-PT" sz="2200" dirty="0" smtClean="0"/>
              <a:t>rates) – </a:t>
            </a:r>
            <a:r>
              <a:rPr lang="pt-PT" sz="2200" dirty="0" err="1" smtClean="0"/>
              <a:t>possibly</a:t>
            </a:r>
            <a:r>
              <a:rPr lang="pt-PT" sz="2200" dirty="0" smtClean="0"/>
              <a:t> </a:t>
            </a:r>
            <a:r>
              <a:rPr lang="pt-PT" sz="2200" dirty="0" err="1" smtClean="0"/>
              <a:t>better</a:t>
            </a:r>
            <a:r>
              <a:rPr lang="pt-PT" sz="2200" dirty="0" smtClean="0"/>
              <a:t> to </a:t>
            </a:r>
            <a:r>
              <a:rPr lang="pt-PT" sz="2200" dirty="0" err="1" smtClean="0"/>
              <a:t>choose</a:t>
            </a:r>
            <a:r>
              <a:rPr lang="pt-PT" sz="2200" dirty="0" smtClean="0"/>
              <a:t> </a:t>
            </a:r>
            <a:r>
              <a:rPr lang="pt-PT" dirty="0" err="1" smtClean="0"/>
              <a:t>intermediate</a:t>
            </a:r>
            <a:r>
              <a:rPr lang="pt-PT" dirty="0" smtClean="0"/>
              <a:t> regimes.</a:t>
            </a:r>
            <a:r>
              <a:rPr lang="pt-PT" sz="2200" dirty="0" smtClean="0"/>
              <a:t> </a:t>
            </a:r>
          </a:p>
          <a:p>
            <a:pPr lvl="1"/>
            <a:r>
              <a:rPr lang="pt-PT" sz="2000" dirty="0" err="1" smtClean="0"/>
              <a:t>Questioned</a:t>
            </a:r>
            <a:r>
              <a:rPr lang="pt-PT" sz="2000" dirty="0" smtClean="0"/>
              <a:t> </a:t>
            </a:r>
            <a:r>
              <a:rPr lang="pt-PT" sz="2000" dirty="0" err="1" smtClean="0"/>
              <a:t>by</a:t>
            </a:r>
            <a:r>
              <a:rPr lang="pt-PT" sz="2000" dirty="0" smtClean="0"/>
              <a:t> </a:t>
            </a:r>
            <a:r>
              <a:rPr lang="pt-PT" sz="2000" dirty="0" err="1" smtClean="0"/>
              <a:t>the</a:t>
            </a:r>
            <a:r>
              <a:rPr lang="pt-PT" sz="2000" dirty="0" smtClean="0"/>
              <a:t> bipolar </a:t>
            </a:r>
            <a:r>
              <a:rPr lang="pt-PT" sz="2000" dirty="0" err="1" smtClean="0"/>
              <a:t>view</a:t>
            </a:r>
            <a:r>
              <a:rPr lang="pt-PT" sz="2000" dirty="0" smtClean="0"/>
              <a:t>.</a:t>
            </a:r>
            <a:endParaRPr lang="pt-PT" sz="2000" dirty="0"/>
          </a:p>
        </p:txBody>
      </p:sp>
      <p:sp>
        <p:nvSpPr>
          <p:cNvPr id="4" name="Slide Number Placeholder 3"/>
          <p:cNvSpPr>
            <a:spLocks noGrp="1"/>
          </p:cNvSpPr>
          <p:nvPr>
            <p:ph type="sldNum" sz="quarter" idx="12"/>
          </p:nvPr>
        </p:nvSpPr>
        <p:spPr/>
        <p:txBody>
          <a:bodyPr/>
          <a:lstStyle/>
          <a:p>
            <a:pPr>
              <a:defRPr/>
            </a:pPr>
            <a:fld id="{C20ED796-6CA1-4D0F-B525-FBA9146BDC2A}" type="slidenum">
              <a:rPr lang="pt-PT" smtClean="0"/>
              <a:pPr>
                <a:defRPr/>
              </a:pPr>
              <a:t>27</a:t>
            </a:fld>
            <a:endParaRPr lang="pt-PT"/>
          </a:p>
        </p:txBody>
      </p:sp>
      <p:sp>
        <p:nvSpPr>
          <p:cNvPr id="5" name="TextBox 4"/>
          <p:cNvSpPr txBox="1"/>
          <p:nvPr/>
        </p:nvSpPr>
        <p:spPr>
          <a:xfrm>
            <a:off x="914400" y="6019800"/>
            <a:ext cx="7772400" cy="646331"/>
          </a:xfrm>
          <a:prstGeom prst="rect">
            <a:avLst/>
          </a:prstGeom>
          <a:noFill/>
        </p:spPr>
        <p:txBody>
          <a:bodyPr wrap="square" rtlCol="0">
            <a:spAutoFit/>
          </a:bodyPr>
          <a:lstStyle/>
          <a:p>
            <a:r>
              <a:rPr lang="en-US" dirty="0" err="1">
                <a:latin typeface="+mn-lt"/>
              </a:rPr>
              <a:t>Giavazzi</a:t>
            </a:r>
            <a:r>
              <a:rPr lang="en-US" dirty="0">
                <a:latin typeface="+mn-lt"/>
              </a:rPr>
              <a:t>, F., &amp; Pagano, M. (1988). The advantage of tying one's hands: EMS discipline and central bank credibility. </a:t>
            </a:r>
            <a:r>
              <a:rPr lang="en-US" i="1" dirty="0">
                <a:latin typeface="+mn-lt"/>
              </a:rPr>
              <a:t>European Economic Review</a:t>
            </a:r>
            <a:r>
              <a:rPr lang="en-US" dirty="0">
                <a:latin typeface="+mn-lt"/>
              </a:rPr>
              <a:t>, </a:t>
            </a:r>
            <a:r>
              <a:rPr lang="en-US" i="1" dirty="0">
                <a:latin typeface="+mn-lt"/>
              </a:rPr>
              <a:t>32</a:t>
            </a:r>
            <a:r>
              <a:rPr lang="en-US" dirty="0">
                <a:latin typeface="+mn-lt"/>
              </a:rPr>
              <a:t>(5), 1055-1075.</a:t>
            </a:r>
            <a:endParaRPr lang="pt-PT" dirty="0">
              <a:latin typeface="+mn-lt"/>
            </a:endParaRPr>
          </a:p>
        </p:txBody>
      </p:sp>
      <p:cxnSp>
        <p:nvCxnSpPr>
          <p:cNvPr id="7" name="Straight Connector 6"/>
          <p:cNvCxnSpPr/>
          <p:nvPr/>
        </p:nvCxnSpPr>
        <p:spPr>
          <a:xfrm>
            <a:off x="1043608" y="6019800"/>
            <a:ext cx="230425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69665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dirty="0" err="1"/>
              <a:t>Advantages</a:t>
            </a:r>
            <a:r>
              <a:rPr lang="fr-FR" dirty="0"/>
              <a:t> and </a:t>
            </a:r>
            <a:r>
              <a:rPr lang="fr-FR" dirty="0" err="1"/>
              <a:t>Disadvantages</a:t>
            </a:r>
            <a:r>
              <a:rPr lang="fr-FR" dirty="0"/>
              <a:t> of Exchange Rate </a:t>
            </a:r>
            <a:r>
              <a:rPr lang="fr-FR" dirty="0" err="1"/>
              <a:t>Regimes</a:t>
            </a:r>
            <a:endParaRPr lang="fr-FR" dirty="0"/>
          </a:p>
        </p:txBody>
      </p:sp>
      <p:sp>
        <p:nvSpPr>
          <p:cNvPr id="3" name="Marcador de Posição de Conteúdo 2"/>
          <p:cNvSpPr>
            <a:spLocks noGrp="1"/>
          </p:cNvSpPr>
          <p:nvPr>
            <p:ph sz="quarter" idx="1"/>
          </p:nvPr>
        </p:nvSpPr>
        <p:spPr>
          <a:xfrm>
            <a:off x="914400" y="1417638"/>
            <a:ext cx="3749040" cy="4602162"/>
          </a:xfrm>
        </p:spPr>
        <p:txBody>
          <a:bodyPr/>
          <a:lstStyle/>
          <a:p>
            <a:r>
              <a:rPr lang="fr-FR" dirty="0"/>
              <a:t>Clean Free </a:t>
            </a:r>
            <a:r>
              <a:rPr lang="fr-FR" dirty="0" err="1"/>
              <a:t>Float</a:t>
            </a:r>
            <a:endParaRPr lang="fr-FR" dirty="0"/>
          </a:p>
          <a:p>
            <a:pPr lvl="1"/>
            <a:endParaRPr lang="fr-FR" dirty="0"/>
          </a:p>
        </p:txBody>
      </p:sp>
      <p:sp>
        <p:nvSpPr>
          <p:cNvPr id="7" name="Content Placeholder 6"/>
          <p:cNvSpPr>
            <a:spLocks noGrp="1"/>
          </p:cNvSpPr>
          <p:nvPr>
            <p:ph sz="quarter" idx="2"/>
          </p:nvPr>
        </p:nvSpPr>
        <p:spPr>
          <a:xfrm>
            <a:off x="4933950" y="2014364"/>
            <a:ext cx="3749040" cy="4005436"/>
          </a:xfrm>
        </p:spPr>
        <p:txBody>
          <a:bodyPr/>
          <a:lstStyle/>
          <a:p>
            <a:pPr marL="0" indent="0">
              <a:buNone/>
            </a:pPr>
            <a:r>
              <a:rPr lang="pt-PT" sz="1800" dirty="0" err="1">
                <a:latin typeface="Arial" panose="020B0604020202020204" pitchFamily="34" charset="0"/>
                <a:cs typeface="Arial" panose="020B0604020202020204" pitchFamily="34" charset="0"/>
              </a:rPr>
              <a:t>Main</a:t>
            </a:r>
            <a:r>
              <a:rPr lang="pt-PT" sz="1800" dirty="0">
                <a:latin typeface="Arial" panose="020B0604020202020204" pitchFamily="34" charset="0"/>
                <a:cs typeface="Arial" panose="020B0604020202020204" pitchFamily="34" charset="0"/>
              </a:rPr>
              <a:t> </a:t>
            </a:r>
            <a:r>
              <a:rPr lang="pt-PT" sz="1800" dirty="0" err="1">
                <a:latin typeface="Arial" panose="020B0604020202020204" pitchFamily="34" charset="0"/>
                <a:cs typeface="Arial" panose="020B0604020202020204" pitchFamily="34" charset="0"/>
              </a:rPr>
              <a:t>Disadvantages</a:t>
            </a:r>
            <a:endParaRPr lang="pt-PT" sz="1800" dirty="0">
              <a:latin typeface="Arial" panose="020B0604020202020204" pitchFamily="34" charset="0"/>
              <a:cs typeface="Arial" panose="020B0604020202020204" pitchFamily="34" charset="0"/>
            </a:endParaRPr>
          </a:p>
          <a:p>
            <a:pPr>
              <a:buFont typeface="Wingdings" panose="05000000000000000000" pitchFamily="2" charset="2"/>
              <a:buChar char="§"/>
            </a:pPr>
            <a:r>
              <a:rPr lang="pt-PT" sz="1800" dirty="0" err="1">
                <a:latin typeface="+mj-lt"/>
                <a:cs typeface="Arial" panose="020B0604020202020204" pitchFamily="34" charset="0"/>
              </a:rPr>
              <a:t>Risk</a:t>
            </a:r>
            <a:r>
              <a:rPr lang="pt-PT" sz="1800" dirty="0">
                <a:latin typeface="+mj-lt"/>
                <a:cs typeface="Arial" panose="020B0604020202020204" pitchFamily="34" charset="0"/>
              </a:rPr>
              <a:t> </a:t>
            </a:r>
            <a:r>
              <a:rPr lang="pt-PT" sz="1800" dirty="0" err="1">
                <a:latin typeface="+mj-lt"/>
                <a:cs typeface="Arial" panose="020B0604020202020204" pitchFamily="34" charset="0"/>
              </a:rPr>
              <a:t>of</a:t>
            </a:r>
            <a:r>
              <a:rPr lang="pt-PT" sz="1800" dirty="0">
                <a:latin typeface="+mj-lt"/>
                <a:cs typeface="Arial" panose="020B0604020202020204" pitchFamily="34" charset="0"/>
              </a:rPr>
              <a:t> </a:t>
            </a:r>
            <a:r>
              <a:rPr lang="pt-PT" sz="1800" dirty="0" err="1">
                <a:latin typeface="+mj-lt"/>
                <a:cs typeface="Arial" panose="020B0604020202020204" pitchFamily="34" charset="0"/>
              </a:rPr>
              <a:t>excessive</a:t>
            </a:r>
            <a:r>
              <a:rPr lang="pt-PT" sz="1800" dirty="0">
                <a:latin typeface="+mj-lt"/>
                <a:cs typeface="Arial" panose="020B0604020202020204" pitchFamily="34" charset="0"/>
              </a:rPr>
              <a:t> </a:t>
            </a:r>
            <a:r>
              <a:rPr lang="pt-PT" sz="1800" dirty="0" err="1">
                <a:latin typeface="+mj-lt"/>
                <a:cs typeface="Arial" panose="020B0604020202020204" pitchFamily="34" charset="0"/>
              </a:rPr>
              <a:t>exchange</a:t>
            </a:r>
            <a:r>
              <a:rPr lang="pt-PT" sz="1800" dirty="0">
                <a:latin typeface="+mj-lt"/>
                <a:cs typeface="Arial" panose="020B0604020202020204" pitchFamily="34" charset="0"/>
              </a:rPr>
              <a:t> rate </a:t>
            </a:r>
            <a:r>
              <a:rPr lang="pt-PT" sz="1800" dirty="0" err="1">
                <a:latin typeface="+mj-lt"/>
                <a:cs typeface="Arial" panose="020B0604020202020204" pitchFamily="34" charset="0"/>
              </a:rPr>
              <a:t>volatility</a:t>
            </a:r>
            <a:r>
              <a:rPr lang="pt-PT" sz="1800" dirty="0">
                <a:latin typeface="+mj-lt"/>
                <a:cs typeface="Arial" panose="020B0604020202020204" pitchFamily="34" charset="0"/>
              </a:rPr>
              <a:t> - </a:t>
            </a:r>
            <a:r>
              <a:rPr lang="pt-PT" sz="1800" dirty="0" err="1">
                <a:latin typeface="+mj-lt"/>
                <a:cs typeface="Arial" panose="020B0604020202020204" pitchFamily="34" charset="0"/>
              </a:rPr>
              <a:t>uncertainty</a:t>
            </a:r>
            <a:r>
              <a:rPr lang="pt-PT" sz="1800" dirty="0">
                <a:latin typeface="+mj-lt"/>
                <a:cs typeface="Arial" panose="020B0604020202020204" pitchFamily="34" charset="0"/>
              </a:rPr>
              <a:t>.</a:t>
            </a:r>
          </a:p>
          <a:p>
            <a:pPr>
              <a:buFont typeface="Wingdings" panose="05000000000000000000" pitchFamily="2" charset="2"/>
              <a:buChar char="§"/>
            </a:pPr>
            <a:r>
              <a:rPr lang="pt-PT" sz="1800" dirty="0" err="1">
                <a:latin typeface="+mj-lt"/>
                <a:cs typeface="Arial" panose="020B0604020202020204" pitchFamily="34" charset="0"/>
              </a:rPr>
              <a:t>Discretion</a:t>
            </a:r>
            <a:r>
              <a:rPr lang="pt-PT" sz="1800" dirty="0">
                <a:latin typeface="+mj-lt"/>
                <a:cs typeface="Arial" panose="020B0604020202020204" pitchFamily="34" charset="0"/>
              </a:rPr>
              <a:t> in </a:t>
            </a:r>
            <a:r>
              <a:rPr lang="pt-PT" sz="1800" dirty="0" err="1">
                <a:latin typeface="+mj-lt"/>
                <a:cs typeface="Arial" panose="020B0604020202020204" pitchFamily="34" charset="0"/>
              </a:rPr>
              <a:t>monetary</a:t>
            </a:r>
            <a:r>
              <a:rPr lang="pt-PT" sz="1800" dirty="0">
                <a:latin typeface="+mj-lt"/>
                <a:cs typeface="Arial" panose="020B0604020202020204" pitchFamily="34" charset="0"/>
              </a:rPr>
              <a:t> </a:t>
            </a:r>
            <a:r>
              <a:rPr lang="pt-PT" sz="1800" dirty="0" err="1">
                <a:latin typeface="+mj-lt"/>
                <a:cs typeface="Arial" panose="020B0604020202020204" pitchFamily="34" charset="0"/>
              </a:rPr>
              <a:t>policy</a:t>
            </a:r>
            <a:r>
              <a:rPr lang="pt-PT" sz="1800" dirty="0">
                <a:latin typeface="+mj-lt"/>
                <a:cs typeface="Arial" panose="020B0604020202020204" pitchFamily="34" charset="0"/>
              </a:rPr>
              <a:t> </a:t>
            </a:r>
            <a:r>
              <a:rPr lang="pt-PT" sz="1800" dirty="0" err="1">
                <a:latin typeface="+mj-lt"/>
                <a:cs typeface="Arial" panose="020B0604020202020204" pitchFamily="34" charset="0"/>
              </a:rPr>
              <a:t>may</a:t>
            </a:r>
            <a:r>
              <a:rPr lang="pt-PT" sz="1800" dirty="0">
                <a:latin typeface="+mj-lt"/>
                <a:cs typeface="Arial" panose="020B0604020202020204" pitchFamily="34" charset="0"/>
              </a:rPr>
              <a:t>  </a:t>
            </a:r>
            <a:r>
              <a:rPr lang="pt-PT" sz="1800" dirty="0" err="1">
                <a:latin typeface="+mj-lt"/>
                <a:cs typeface="Arial" panose="020B0604020202020204" pitchFamily="34" charset="0"/>
              </a:rPr>
              <a:t>originate</a:t>
            </a:r>
            <a:r>
              <a:rPr lang="pt-PT" sz="1800" dirty="0">
                <a:latin typeface="+mj-lt"/>
                <a:cs typeface="Arial" panose="020B0604020202020204" pitchFamily="34" charset="0"/>
              </a:rPr>
              <a:t> </a:t>
            </a:r>
            <a:r>
              <a:rPr lang="pt-PT" sz="1800" dirty="0" err="1">
                <a:latin typeface="+mj-lt"/>
                <a:cs typeface="Arial" panose="020B0604020202020204" pitchFamily="34" charset="0"/>
              </a:rPr>
              <a:t>inflation</a:t>
            </a:r>
            <a:r>
              <a:rPr lang="pt-PT" sz="1800" dirty="0">
                <a:latin typeface="+mj-lt"/>
                <a:cs typeface="Arial" panose="020B0604020202020204" pitchFamily="34" charset="0"/>
              </a:rPr>
              <a:t> </a:t>
            </a:r>
            <a:r>
              <a:rPr lang="pt-PT" sz="1800" dirty="0" err="1">
                <a:latin typeface="+mj-lt"/>
                <a:cs typeface="Arial" panose="020B0604020202020204" pitchFamily="34" charset="0"/>
              </a:rPr>
              <a:t>bias</a:t>
            </a:r>
            <a:r>
              <a:rPr lang="pt-PT" sz="1800" dirty="0">
                <a:latin typeface="+mj-lt"/>
                <a:cs typeface="Arial" panose="020B0604020202020204" pitchFamily="34" charset="0"/>
              </a:rPr>
              <a:t>.</a:t>
            </a:r>
          </a:p>
        </p:txBody>
      </p:sp>
      <p:sp>
        <p:nvSpPr>
          <p:cNvPr id="4" name="Marcador de Posição do Número do Diapositivo 3"/>
          <p:cNvSpPr>
            <a:spLocks noGrp="1"/>
          </p:cNvSpPr>
          <p:nvPr>
            <p:ph type="sldNum" sz="quarter" idx="12"/>
          </p:nvPr>
        </p:nvSpPr>
        <p:spPr/>
        <p:txBody>
          <a:bodyPr/>
          <a:lstStyle/>
          <a:p>
            <a:pPr>
              <a:defRPr/>
            </a:pPr>
            <a:fld id="{C20ED796-6CA1-4D0F-B525-FBA9146BDC2A}" type="slidenum">
              <a:rPr lang="pt-PT" smtClean="0"/>
              <a:pPr>
                <a:defRPr/>
              </a:pPr>
              <a:t>28</a:t>
            </a:fld>
            <a:endParaRPr lang="pt-PT"/>
          </a:p>
        </p:txBody>
      </p:sp>
      <p:sp>
        <p:nvSpPr>
          <p:cNvPr id="6" name="TextBox 5"/>
          <p:cNvSpPr txBox="1"/>
          <p:nvPr/>
        </p:nvSpPr>
        <p:spPr>
          <a:xfrm>
            <a:off x="986408" y="2014364"/>
            <a:ext cx="3873624" cy="3170099"/>
          </a:xfrm>
          <a:prstGeom prst="rect">
            <a:avLst/>
          </a:prstGeom>
          <a:noFill/>
        </p:spPr>
        <p:txBody>
          <a:bodyPr wrap="square" rtlCol="0">
            <a:spAutoFit/>
          </a:bodyPr>
          <a:lstStyle/>
          <a:p>
            <a:r>
              <a:rPr lang="pt-PT" dirty="0" err="1"/>
              <a:t>Main</a:t>
            </a:r>
            <a:r>
              <a:rPr lang="pt-PT" dirty="0"/>
              <a:t> </a:t>
            </a:r>
            <a:r>
              <a:rPr lang="pt-PT" dirty="0" err="1"/>
              <a:t>Advantages</a:t>
            </a:r>
            <a:endParaRPr lang="pt-PT" dirty="0"/>
          </a:p>
          <a:p>
            <a:pPr marL="285750" indent="-285750">
              <a:spcAft>
                <a:spcPts val="600"/>
              </a:spcAft>
              <a:buFont typeface="Wingdings" panose="05000000000000000000" pitchFamily="2" charset="2"/>
              <a:buChar char="§"/>
            </a:pPr>
            <a:r>
              <a:rPr lang="pt-PT" dirty="0" err="1">
                <a:latin typeface="+mj-lt"/>
              </a:rPr>
              <a:t>Compatible</a:t>
            </a:r>
            <a:r>
              <a:rPr lang="pt-PT" dirty="0">
                <a:latin typeface="+mj-lt"/>
              </a:rPr>
              <a:t> </a:t>
            </a:r>
            <a:r>
              <a:rPr lang="pt-PT" dirty="0" err="1">
                <a:latin typeface="+mj-lt"/>
              </a:rPr>
              <a:t>with</a:t>
            </a:r>
            <a:r>
              <a:rPr lang="pt-PT" dirty="0">
                <a:latin typeface="+mj-lt"/>
              </a:rPr>
              <a:t> </a:t>
            </a:r>
            <a:r>
              <a:rPr lang="pt-PT" dirty="0" err="1">
                <a:latin typeface="+mj-lt"/>
              </a:rPr>
              <a:t>an</a:t>
            </a:r>
            <a:r>
              <a:rPr lang="pt-PT" dirty="0">
                <a:latin typeface="+mj-lt"/>
              </a:rPr>
              <a:t> </a:t>
            </a:r>
            <a:r>
              <a:rPr lang="pt-PT" dirty="0" err="1">
                <a:latin typeface="+mj-lt"/>
              </a:rPr>
              <a:t>independent</a:t>
            </a:r>
            <a:r>
              <a:rPr lang="pt-PT" dirty="0">
                <a:latin typeface="+mj-lt"/>
              </a:rPr>
              <a:t> </a:t>
            </a:r>
            <a:r>
              <a:rPr lang="pt-PT" dirty="0" err="1">
                <a:latin typeface="+mj-lt"/>
              </a:rPr>
              <a:t>monetary</a:t>
            </a:r>
            <a:r>
              <a:rPr lang="pt-PT" dirty="0">
                <a:latin typeface="+mj-lt"/>
              </a:rPr>
              <a:t> </a:t>
            </a:r>
            <a:r>
              <a:rPr lang="pt-PT" dirty="0" err="1">
                <a:latin typeface="+mj-lt"/>
              </a:rPr>
              <a:t>policy</a:t>
            </a:r>
            <a:r>
              <a:rPr lang="pt-PT" dirty="0">
                <a:latin typeface="+mj-lt"/>
              </a:rPr>
              <a:t> </a:t>
            </a:r>
            <a:r>
              <a:rPr lang="pt-PT" dirty="0" err="1">
                <a:latin typeface="+mj-lt"/>
              </a:rPr>
              <a:t>and</a:t>
            </a:r>
            <a:r>
              <a:rPr lang="pt-PT" dirty="0">
                <a:latin typeface="+mj-lt"/>
              </a:rPr>
              <a:t> </a:t>
            </a:r>
            <a:r>
              <a:rPr lang="pt-PT" dirty="0" err="1">
                <a:latin typeface="+mj-lt"/>
              </a:rPr>
              <a:t>with</a:t>
            </a:r>
            <a:r>
              <a:rPr lang="pt-PT" dirty="0">
                <a:latin typeface="+mj-lt"/>
              </a:rPr>
              <a:t> </a:t>
            </a:r>
            <a:r>
              <a:rPr lang="pt-PT" dirty="0" err="1">
                <a:latin typeface="+mj-lt"/>
              </a:rPr>
              <a:t>different</a:t>
            </a:r>
            <a:r>
              <a:rPr lang="pt-PT" dirty="0">
                <a:latin typeface="+mj-lt"/>
              </a:rPr>
              <a:t> </a:t>
            </a:r>
            <a:r>
              <a:rPr lang="pt-PT" dirty="0" err="1">
                <a:latin typeface="+mj-lt"/>
              </a:rPr>
              <a:t>long</a:t>
            </a:r>
            <a:r>
              <a:rPr lang="pt-PT" dirty="0">
                <a:latin typeface="+mj-lt"/>
              </a:rPr>
              <a:t> </a:t>
            </a:r>
            <a:r>
              <a:rPr lang="pt-PT" dirty="0" err="1">
                <a:latin typeface="+mj-lt"/>
              </a:rPr>
              <a:t>term</a:t>
            </a:r>
            <a:r>
              <a:rPr lang="pt-PT" dirty="0">
                <a:latin typeface="+mj-lt"/>
              </a:rPr>
              <a:t> </a:t>
            </a:r>
            <a:r>
              <a:rPr lang="pt-PT" dirty="0" err="1">
                <a:latin typeface="+mj-lt"/>
              </a:rPr>
              <a:t>preferences</a:t>
            </a:r>
            <a:r>
              <a:rPr lang="pt-PT" dirty="0">
                <a:latin typeface="+mj-lt"/>
              </a:rPr>
              <a:t> </a:t>
            </a:r>
            <a:r>
              <a:rPr lang="pt-PT" dirty="0" err="1">
                <a:latin typeface="+mj-lt"/>
              </a:rPr>
              <a:t>about</a:t>
            </a:r>
            <a:r>
              <a:rPr lang="pt-PT" dirty="0">
                <a:latin typeface="+mj-lt"/>
              </a:rPr>
              <a:t> </a:t>
            </a:r>
            <a:r>
              <a:rPr lang="pt-PT" dirty="0" err="1">
                <a:latin typeface="+mj-lt"/>
              </a:rPr>
              <a:t>inflation</a:t>
            </a:r>
            <a:r>
              <a:rPr lang="pt-PT" dirty="0">
                <a:latin typeface="+mj-lt"/>
              </a:rPr>
              <a:t>.</a:t>
            </a:r>
          </a:p>
          <a:p>
            <a:pPr marL="285750" indent="-285750">
              <a:spcAft>
                <a:spcPts val="600"/>
              </a:spcAft>
              <a:buFont typeface="Wingdings" panose="05000000000000000000" pitchFamily="2" charset="2"/>
              <a:buChar char="§"/>
            </a:pPr>
            <a:r>
              <a:rPr lang="pt-PT" dirty="0">
                <a:latin typeface="+mj-lt"/>
              </a:rPr>
              <a:t>No </a:t>
            </a:r>
            <a:r>
              <a:rPr lang="pt-PT" dirty="0" err="1">
                <a:latin typeface="+mj-lt"/>
              </a:rPr>
              <a:t>need</a:t>
            </a:r>
            <a:r>
              <a:rPr lang="pt-PT" dirty="0">
                <a:latin typeface="+mj-lt"/>
              </a:rPr>
              <a:t> for </a:t>
            </a:r>
            <a:r>
              <a:rPr lang="pt-PT" dirty="0" err="1">
                <a:latin typeface="+mj-lt"/>
              </a:rPr>
              <a:t>high</a:t>
            </a:r>
            <a:r>
              <a:rPr lang="pt-PT" dirty="0">
                <a:latin typeface="+mj-lt"/>
              </a:rPr>
              <a:t> </a:t>
            </a:r>
            <a:r>
              <a:rPr lang="pt-PT" dirty="0" err="1">
                <a:latin typeface="+mj-lt"/>
              </a:rPr>
              <a:t>levels</a:t>
            </a:r>
            <a:r>
              <a:rPr lang="pt-PT" dirty="0">
                <a:latin typeface="+mj-lt"/>
              </a:rPr>
              <a:t> </a:t>
            </a:r>
            <a:r>
              <a:rPr lang="pt-PT" dirty="0" err="1">
                <a:latin typeface="+mj-lt"/>
              </a:rPr>
              <a:t>of</a:t>
            </a:r>
            <a:r>
              <a:rPr lang="pt-PT" dirty="0">
                <a:latin typeface="+mj-lt"/>
              </a:rPr>
              <a:t> </a:t>
            </a:r>
            <a:r>
              <a:rPr lang="pt-PT" dirty="0" err="1">
                <a:latin typeface="+mj-lt"/>
              </a:rPr>
              <a:t>international</a:t>
            </a:r>
            <a:r>
              <a:rPr lang="pt-PT" dirty="0">
                <a:latin typeface="+mj-lt"/>
              </a:rPr>
              <a:t> reserves.</a:t>
            </a:r>
          </a:p>
          <a:p>
            <a:pPr marL="285750" indent="-285750">
              <a:spcAft>
                <a:spcPts val="600"/>
              </a:spcAft>
              <a:buFont typeface="Wingdings" panose="05000000000000000000" pitchFamily="2" charset="2"/>
              <a:buChar char="§"/>
            </a:pPr>
            <a:r>
              <a:rPr lang="pt-PT" dirty="0" err="1">
                <a:latin typeface="+mj-lt"/>
              </a:rPr>
              <a:t>Not</a:t>
            </a:r>
            <a:r>
              <a:rPr lang="pt-PT" dirty="0">
                <a:latin typeface="+mj-lt"/>
              </a:rPr>
              <a:t> </a:t>
            </a:r>
            <a:r>
              <a:rPr lang="pt-PT" dirty="0" err="1">
                <a:latin typeface="+mj-lt"/>
              </a:rPr>
              <a:t>prone</a:t>
            </a:r>
            <a:r>
              <a:rPr lang="pt-PT" dirty="0">
                <a:latin typeface="+mj-lt"/>
              </a:rPr>
              <a:t> to </a:t>
            </a:r>
            <a:r>
              <a:rPr lang="pt-PT" dirty="0" err="1">
                <a:latin typeface="+mj-lt"/>
              </a:rPr>
              <a:t>currency</a:t>
            </a:r>
            <a:r>
              <a:rPr lang="pt-PT" dirty="0">
                <a:latin typeface="+mj-lt"/>
              </a:rPr>
              <a:t> crises.</a:t>
            </a:r>
          </a:p>
          <a:p>
            <a:pPr marL="285750" indent="-285750">
              <a:spcAft>
                <a:spcPts val="600"/>
              </a:spcAft>
              <a:buFont typeface="Wingdings" panose="05000000000000000000" pitchFamily="2" charset="2"/>
              <a:buChar char="§"/>
            </a:pPr>
            <a:r>
              <a:rPr lang="pt-PT" dirty="0" err="1">
                <a:latin typeface="+mj-lt"/>
              </a:rPr>
              <a:t>Helps</a:t>
            </a:r>
            <a:r>
              <a:rPr lang="pt-PT" dirty="0">
                <a:latin typeface="+mj-lt"/>
              </a:rPr>
              <a:t> </a:t>
            </a:r>
            <a:r>
              <a:rPr lang="pt-PT" dirty="0" err="1">
                <a:latin typeface="+mj-lt"/>
              </a:rPr>
              <a:t>absorb</a:t>
            </a:r>
            <a:r>
              <a:rPr lang="pt-PT" dirty="0">
                <a:latin typeface="+mj-lt"/>
              </a:rPr>
              <a:t> </a:t>
            </a:r>
            <a:r>
              <a:rPr lang="pt-PT" dirty="0" err="1">
                <a:latin typeface="+mj-lt"/>
              </a:rPr>
              <a:t>external</a:t>
            </a:r>
            <a:r>
              <a:rPr lang="pt-PT" dirty="0">
                <a:latin typeface="+mj-lt"/>
              </a:rPr>
              <a:t> </a:t>
            </a:r>
            <a:r>
              <a:rPr lang="pt-PT" dirty="0" err="1">
                <a:latin typeface="+mj-lt"/>
              </a:rPr>
              <a:t>shocks</a:t>
            </a:r>
            <a:endParaRPr lang="pt-PT" dirty="0">
              <a:latin typeface="+mj-lt"/>
            </a:endParaRPr>
          </a:p>
          <a:p>
            <a:pPr marL="285750" indent="-285750">
              <a:buFont typeface="Wingdings" panose="05000000000000000000" pitchFamily="2" charset="2"/>
              <a:buChar char="§"/>
            </a:pPr>
            <a:endParaRPr lang="pt-PT" dirty="0">
              <a:latin typeface="+mj-lt"/>
            </a:endParaRPr>
          </a:p>
        </p:txBody>
      </p:sp>
    </p:spTree>
    <p:extLst>
      <p:ext uri="{BB962C8B-B14F-4D97-AF65-F5344CB8AC3E}">
        <p14:creationId xmlns:p14="http://schemas.microsoft.com/office/powerpoint/2010/main" val="7179624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dirty="0" err="1"/>
              <a:t>Advantages</a:t>
            </a:r>
            <a:r>
              <a:rPr lang="fr-FR" dirty="0"/>
              <a:t> and </a:t>
            </a:r>
            <a:r>
              <a:rPr lang="fr-FR" dirty="0" err="1"/>
              <a:t>Disadvantages</a:t>
            </a:r>
            <a:r>
              <a:rPr lang="fr-FR" dirty="0"/>
              <a:t> of Exchange Rate </a:t>
            </a:r>
            <a:r>
              <a:rPr lang="fr-FR" dirty="0" err="1"/>
              <a:t>Regimes</a:t>
            </a:r>
            <a:endParaRPr lang="fr-FR" dirty="0"/>
          </a:p>
        </p:txBody>
      </p:sp>
      <p:sp>
        <p:nvSpPr>
          <p:cNvPr id="3" name="Marcador de Posição de Conteúdo 2"/>
          <p:cNvSpPr>
            <a:spLocks noGrp="1"/>
          </p:cNvSpPr>
          <p:nvPr>
            <p:ph sz="quarter" idx="1"/>
          </p:nvPr>
        </p:nvSpPr>
        <p:spPr>
          <a:xfrm>
            <a:off x="914400" y="1417638"/>
            <a:ext cx="3749040" cy="4602162"/>
          </a:xfrm>
        </p:spPr>
        <p:txBody>
          <a:bodyPr/>
          <a:lstStyle/>
          <a:p>
            <a:r>
              <a:rPr lang="fr-FR" dirty="0" err="1"/>
              <a:t>Managed</a:t>
            </a:r>
            <a:r>
              <a:rPr lang="fr-FR" dirty="0"/>
              <a:t> </a:t>
            </a:r>
            <a:r>
              <a:rPr lang="fr-FR" dirty="0" err="1"/>
              <a:t>Float</a:t>
            </a:r>
            <a:endParaRPr lang="fr-FR" dirty="0"/>
          </a:p>
          <a:p>
            <a:pPr lvl="1"/>
            <a:endParaRPr lang="fr-FR" dirty="0"/>
          </a:p>
        </p:txBody>
      </p:sp>
      <p:sp>
        <p:nvSpPr>
          <p:cNvPr id="7" name="Content Placeholder 6"/>
          <p:cNvSpPr>
            <a:spLocks noGrp="1"/>
          </p:cNvSpPr>
          <p:nvPr>
            <p:ph sz="quarter" idx="2"/>
          </p:nvPr>
        </p:nvSpPr>
        <p:spPr>
          <a:xfrm>
            <a:off x="4933950" y="2014364"/>
            <a:ext cx="3749040" cy="4005436"/>
          </a:xfrm>
        </p:spPr>
        <p:txBody>
          <a:bodyPr/>
          <a:lstStyle/>
          <a:p>
            <a:pPr marL="0" indent="0">
              <a:buNone/>
            </a:pPr>
            <a:r>
              <a:rPr lang="pt-PT" sz="1800" dirty="0" err="1">
                <a:latin typeface="Arial" panose="020B0604020202020204" pitchFamily="34" charset="0"/>
                <a:cs typeface="Arial" panose="020B0604020202020204" pitchFamily="34" charset="0"/>
              </a:rPr>
              <a:t>Main</a:t>
            </a:r>
            <a:r>
              <a:rPr lang="pt-PT" sz="1800" dirty="0">
                <a:latin typeface="Arial" panose="020B0604020202020204" pitchFamily="34" charset="0"/>
                <a:cs typeface="Arial" panose="020B0604020202020204" pitchFamily="34" charset="0"/>
              </a:rPr>
              <a:t> </a:t>
            </a:r>
            <a:r>
              <a:rPr lang="pt-PT" sz="1800" dirty="0" err="1">
                <a:latin typeface="Arial" panose="020B0604020202020204" pitchFamily="34" charset="0"/>
                <a:cs typeface="Arial" panose="020B0604020202020204" pitchFamily="34" charset="0"/>
              </a:rPr>
              <a:t>Disadvantages</a:t>
            </a:r>
            <a:endParaRPr lang="pt-PT" sz="1800" dirty="0">
              <a:latin typeface="Arial" panose="020B0604020202020204" pitchFamily="34" charset="0"/>
              <a:cs typeface="Arial" panose="020B0604020202020204" pitchFamily="34" charset="0"/>
            </a:endParaRPr>
          </a:p>
          <a:p>
            <a:pPr>
              <a:buFont typeface="Wingdings" panose="05000000000000000000" pitchFamily="2" charset="2"/>
              <a:buChar char="§"/>
            </a:pPr>
            <a:r>
              <a:rPr lang="pt-PT" sz="1800" dirty="0" err="1">
                <a:latin typeface="+mj-lt"/>
                <a:cs typeface="Arial" panose="020B0604020202020204" pitchFamily="34" charset="0"/>
              </a:rPr>
              <a:t>Uncertainty</a:t>
            </a:r>
            <a:r>
              <a:rPr lang="pt-PT" sz="1800" dirty="0">
                <a:latin typeface="+mj-lt"/>
                <a:cs typeface="Arial" panose="020B0604020202020204" pitchFamily="34" charset="0"/>
              </a:rPr>
              <a:t>, </a:t>
            </a:r>
            <a:r>
              <a:rPr lang="pt-PT" sz="1800" dirty="0" err="1">
                <a:latin typeface="+mj-lt"/>
                <a:cs typeface="Arial" panose="020B0604020202020204" pitchFamily="34" charset="0"/>
              </a:rPr>
              <a:t>lack</a:t>
            </a:r>
            <a:r>
              <a:rPr lang="pt-PT" sz="1800" dirty="0">
                <a:latin typeface="+mj-lt"/>
                <a:cs typeface="Arial" panose="020B0604020202020204" pitchFamily="34" charset="0"/>
              </a:rPr>
              <a:t> </a:t>
            </a:r>
            <a:r>
              <a:rPr lang="pt-PT" sz="1800" dirty="0" err="1">
                <a:latin typeface="+mj-lt"/>
                <a:cs typeface="Arial" panose="020B0604020202020204" pitchFamily="34" charset="0"/>
              </a:rPr>
              <a:t>of</a:t>
            </a:r>
            <a:r>
              <a:rPr lang="pt-PT" sz="1800" dirty="0">
                <a:latin typeface="+mj-lt"/>
                <a:cs typeface="Arial" panose="020B0604020202020204" pitchFamily="34" charset="0"/>
              </a:rPr>
              <a:t> </a:t>
            </a:r>
            <a:r>
              <a:rPr lang="pt-PT" sz="1800" dirty="0" err="1">
                <a:latin typeface="+mj-lt"/>
                <a:cs typeface="Arial" panose="020B0604020202020204" pitchFamily="34" charset="0"/>
              </a:rPr>
              <a:t>transparency</a:t>
            </a:r>
            <a:r>
              <a:rPr lang="pt-PT" sz="1800" dirty="0">
                <a:latin typeface="+mj-lt"/>
                <a:cs typeface="Arial" panose="020B0604020202020204" pitchFamily="34" charset="0"/>
              </a:rPr>
              <a:t>.</a:t>
            </a:r>
          </a:p>
          <a:p>
            <a:pPr>
              <a:buFont typeface="Wingdings" panose="05000000000000000000" pitchFamily="2" charset="2"/>
              <a:buChar char="§"/>
            </a:pPr>
            <a:r>
              <a:rPr lang="pt-PT" sz="1800" dirty="0" err="1">
                <a:latin typeface="+mj-lt"/>
                <a:cs typeface="Arial" panose="020B0604020202020204" pitchFamily="34" charset="0"/>
              </a:rPr>
              <a:t>Discretion</a:t>
            </a:r>
            <a:r>
              <a:rPr lang="pt-PT" sz="1800" dirty="0">
                <a:latin typeface="+mj-lt"/>
                <a:cs typeface="Arial" panose="020B0604020202020204" pitchFamily="34" charset="0"/>
              </a:rPr>
              <a:t> in </a:t>
            </a:r>
            <a:r>
              <a:rPr lang="pt-PT" sz="1800" dirty="0" err="1">
                <a:latin typeface="+mj-lt"/>
                <a:cs typeface="Arial" panose="020B0604020202020204" pitchFamily="34" charset="0"/>
              </a:rPr>
              <a:t>monetary</a:t>
            </a:r>
            <a:r>
              <a:rPr lang="pt-PT" sz="1800" dirty="0">
                <a:latin typeface="+mj-lt"/>
                <a:cs typeface="Arial" panose="020B0604020202020204" pitchFamily="34" charset="0"/>
              </a:rPr>
              <a:t> </a:t>
            </a:r>
            <a:r>
              <a:rPr lang="pt-PT" sz="1800" dirty="0" err="1">
                <a:latin typeface="+mj-lt"/>
                <a:cs typeface="Arial" panose="020B0604020202020204" pitchFamily="34" charset="0"/>
              </a:rPr>
              <a:t>policy</a:t>
            </a:r>
            <a:r>
              <a:rPr lang="pt-PT" sz="1800" dirty="0">
                <a:latin typeface="+mj-lt"/>
                <a:cs typeface="Arial" panose="020B0604020202020204" pitchFamily="34" charset="0"/>
              </a:rPr>
              <a:t> </a:t>
            </a:r>
            <a:r>
              <a:rPr lang="pt-PT" sz="1800" dirty="0" err="1">
                <a:latin typeface="+mj-lt"/>
                <a:cs typeface="Arial" panose="020B0604020202020204" pitchFamily="34" charset="0"/>
              </a:rPr>
              <a:t>may</a:t>
            </a:r>
            <a:r>
              <a:rPr lang="pt-PT" sz="1800" dirty="0">
                <a:latin typeface="+mj-lt"/>
                <a:cs typeface="Arial" panose="020B0604020202020204" pitchFamily="34" charset="0"/>
              </a:rPr>
              <a:t>  </a:t>
            </a:r>
            <a:r>
              <a:rPr lang="pt-PT" sz="1800" dirty="0" err="1">
                <a:latin typeface="+mj-lt"/>
                <a:cs typeface="Arial" panose="020B0604020202020204" pitchFamily="34" charset="0"/>
              </a:rPr>
              <a:t>originate</a:t>
            </a:r>
            <a:r>
              <a:rPr lang="pt-PT" sz="1800" dirty="0">
                <a:latin typeface="+mj-lt"/>
                <a:cs typeface="Arial" panose="020B0604020202020204" pitchFamily="34" charset="0"/>
              </a:rPr>
              <a:t> </a:t>
            </a:r>
            <a:r>
              <a:rPr lang="pt-PT" sz="1800" dirty="0" err="1">
                <a:latin typeface="+mj-lt"/>
                <a:cs typeface="Arial" panose="020B0604020202020204" pitchFamily="34" charset="0"/>
              </a:rPr>
              <a:t>inflation</a:t>
            </a:r>
            <a:r>
              <a:rPr lang="pt-PT" sz="1800" dirty="0">
                <a:latin typeface="+mj-lt"/>
                <a:cs typeface="Arial" panose="020B0604020202020204" pitchFamily="34" charset="0"/>
              </a:rPr>
              <a:t> </a:t>
            </a:r>
            <a:r>
              <a:rPr lang="pt-PT" sz="1800" dirty="0" err="1">
                <a:latin typeface="+mj-lt"/>
                <a:cs typeface="Arial" panose="020B0604020202020204" pitchFamily="34" charset="0"/>
              </a:rPr>
              <a:t>bias</a:t>
            </a:r>
            <a:r>
              <a:rPr lang="pt-PT" sz="1800" dirty="0">
                <a:latin typeface="+mj-lt"/>
                <a:cs typeface="Arial" panose="020B0604020202020204" pitchFamily="34" charset="0"/>
              </a:rPr>
              <a:t>.</a:t>
            </a:r>
          </a:p>
        </p:txBody>
      </p:sp>
      <p:sp>
        <p:nvSpPr>
          <p:cNvPr id="4" name="Marcador de Posição do Número do Diapositivo 3"/>
          <p:cNvSpPr>
            <a:spLocks noGrp="1"/>
          </p:cNvSpPr>
          <p:nvPr>
            <p:ph type="sldNum" sz="quarter" idx="12"/>
          </p:nvPr>
        </p:nvSpPr>
        <p:spPr/>
        <p:txBody>
          <a:bodyPr/>
          <a:lstStyle/>
          <a:p>
            <a:pPr>
              <a:defRPr/>
            </a:pPr>
            <a:fld id="{C20ED796-6CA1-4D0F-B525-FBA9146BDC2A}" type="slidenum">
              <a:rPr lang="pt-PT" smtClean="0"/>
              <a:pPr>
                <a:defRPr/>
              </a:pPr>
              <a:t>29</a:t>
            </a:fld>
            <a:endParaRPr lang="pt-PT"/>
          </a:p>
        </p:txBody>
      </p:sp>
      <p:sp>
        <p:nvSpPr>
          <p:cNvPr id="6" name="TextBox 5"/>
          <p:cNvSpPr txBox="1"/>
          <p:nvPr/>
        </p:nvSpPr>
        <p:spPr>
          <a:xfrm>
            <a:off x="986408" y="2014364"/>
            <a:ext cx="3873624" cy="3801041"/>
          </a:xfrm>
          <a:prstGeom prst="rect">
            <a:avLst/>
          </a:prstGeom>
          <a:noFill/>
        </p:spPr>
        <p:txBody>
          <a:bodyPr wrap="square" rtlCol="0">
            <a:spAutoFit/>
          </a:bodyPr>
          <a:lstStyle/>
          <a:p>
            <a:r>
              <a:rPr lang="pt-PT" dirty="0" err="1"/>
              <a:t>Main</a:t>
            </a:r>
            <a:r>
              <a:rPr lang="pt-PT" dirty="0"/>
              <a:t> </a:t>
            </a:r>
            <a:r>
              <a:rPr lang="pt-PT" dirty="0" err="1"/>
              <a:t>Advantages</a:t>
            </a:r>
            <a:endParaRPr lang="pt-PT" dirty="0"/>
          </a:p>
          <a:p>
            <a:pPr marL="285750" indent="-285750">
              <a:spcAft>
                <a:spcPts val="600"/>
              </a:spcAft>
              <a:buFont typeface="Wingdings" panose="05000000000000000000" pitchFamily="2" charset="2"/>
              <a:buChar char="§"/>
            </a:pPr>
            <a:r>
              <a:rPr lang="pt-PT" dirty="0" err="1">
                <a:latin typeface="+mj-lt"/>
              </a:rPr>
              <a:t>Compatible</a:t>
            </a:r>
            <a:r>
              <a:rPr lang="pt-PT" dirty="0">
                <a:latin typeface="+mj-lt"/>
              </a:rPr>
              <a:t> </a:t>
            </a:r>
            <a:r>
              <a:rPr lang="pt-PT" dirty="0" err="1">
                <a:latin typeface="+mj-lt"/>
              </a:rPr>
              <a:t>with</a:t>
            </a:r>
            <a:r>
              <a:rPr lang="pt-PT" dirty="0">
                <a:latin typeface="+mj-lt"/>
              </a:rPr>
              <a:t> </a:t>
            </a:r>
            <a:r>
              <a:rPr lang="pt-PT" dirty="0" err="1">
                <a:latin typeface="+mj-lt"/>
              </a:rPr>
              <a:t>an</a:t>
            </a:r>
            <a:r>
              <a:rPr lang="pt-PT" dirty="0">
                <a:latin typeface="+mj-lt"/>
              </a:rPr>
              <a:t> </a:t>
            </a:r>
            <a:r>
              <a:rPr lang="pt-PT" dirty="0" err="1">
                <a:latin typeface="+mj-lt"/>
              </a:rPr>
              <a:t>independent</a:t>
            </a:r>
            <a:r>
              <a:rPr lang="pt-PT" dirty="0">
                <a:latin typeface="+mj-lt"/>
              </a:rPr>
              <a:t> </a:t>
            </a:r>
            <a:r>
              <a:rPr lang="pt-PT" dirty="0" err="1">
                <a:latin typeface="+mj-lt"/>
              </a:rPr>
              <a:t>monetary</a:t>
            </a:r>
            <a:r>
              <a:rPr lang="pt-PT" dirty="0">
                <a:latin typeface="+mj-lt"/>
              </a:rPr>
              <a:t> </a:t>
            </a:r>
            <a:r>
              <a:rPr lang="pt-PT" dirty="0" err="1">
                <a:latin typeface="+mj-lt"/>
              </a:rPr>
              <a:t>policy</a:t>
            </a:r>
            <a:r>
              <a:rPr lang="pt-PT" dirty="0">
                <a:latin typeface="+mj-lt"/>
              </a:rPr>
              <a:t> </a:t>
            </a:r>
            <a:r>
              <a:rPr lang="pt-PT" dirty="0" err="1">
                <a:latin typeface="+mj-lt"/>
              </a:rPr>
              <a:t>and</a:t>
            </a:r>
            <a:r>
              <a:rPr lang="pt-PT" dirty="0">
                <a:latin typeface="+mj-lt"/>
              </a:rPr>
              <a:t> </a:t>
            </a:r>
            <a:r>
              <a:rPr lang="pt-PT" dirty="0" err="1">
                <a:latin typeface="+mj-lt"/>
              </a:rPr>
              <a:t>with</a:t>
            </a:r>
            <a:r>
              <a:rPr lang="pt-PT" dirty="0">
                <a:latin typeface="+mj-lt"/>
              </a:rPr>
              <a:t> </a:t>
            </a:r>
            <a:r>
              <a:rPr lang="pt-PT" dirty="0" err="1">
                <a:latin typeface="+mj-lt"/>
              </a:rPr>
              <a:t>different</a:t>
            </a:r>
            <a:r>
              <a:rPr lang="pt-PT" dirty="0">
                <a:latin typeface="+mj-lt"/>
              </a:rPr>
              <a:t> </a:t>
            </a:r>
            <a:r>
              <a:rPr lang="pt-PT" dirty="0" err="1">
                <a:latin typeface="+mj-lt"/>
              </a:rPr>
              <a:t>long</a:t>
            </a:r>
            <a:r>
              <a:rPr lang="pt-PT" dirty="0">
                <a:latin typeface="+mj-lt"/>
              </a:rPr>
              <a:t> </a:t>
            </a:r>
            <a:r>
              <a:rPr lang="pt-PT" dirty="0" err="1">
                <a:latin typeface="+mj-lt"/>
              </a:rPr>
              <a:t>term</a:t>
            </a:r>
            <a:r>
              <a:rPr lang="pt-PT" dirty="0">
                <a:latin typeface="+mj-lt"/>
              </a:rPr>
              <a:t> </a:t>
            </a:r>
            <a:r>
              <a:rPr lang="pt-PT" dirty="0" err="1">
                <a:latin typeface="+mj-lt"/>
              </a:rPr>
              <a:t>preferences</a:t>
            </a:r>
            <a:r>
              <a:rPr lang="pt-PT" dirty="0">
                <a:latin typeface="+mj-lt"/>
              </a:rPr>
              <a:t> </a:t>
            </a:r>
            <a:r>
              <a:rPr lang="pt-PT" dirty="0" err="1">
                <a:latin typeface="+mj-lt"/>
              </a:rPr>
              <a:t>about</a:t>
            </a:r>
            <a:r>
              <a:rPr lang="pt-PT" dirty="0">
                <a:latin typeface="+mj-lt"/>
              </a:rPr>
              <a:t> </a:t>
            </a:r>
            <a:r>
              <a:rPr lang="pt-PT" dirty="0" err="1">
                <a:latin typeface="+mj-lt"/>
              </a:rPr>
              <a:t>inflation</a:t>
            </a:r>
            <a:r>
              <a:rPr lang="pt-PT" dirty="0">
                <a:latin typeface="+mj-lt"/>
              </a:rPr>
              <a:t>.</a:t>
            </a:r>
          </a:p>
          <a:p>
            <a:pPr marL="285750" indent="-285750">
              <a:spcAft>
                <a:spcPts val="600"/>
              </a:spcAft>
              <a:buFont typeface="Wingdings" panose="05000000000000000000" pitchFamily="2" charset="2"/>
              <a:buChar char="§"/>
            </a:pPr>
            <a:r>
              <a:rPr lang="pt-PT" dirty="0">
                <a:latin typeface="+mj-lt"/>
              </a:rPr>
              <a:t>No </a:t>
            </a:r>
            <a:r>
              <a:rPr lang="pt-PT" dirty="0" err="1">
                <a:latin typeface="+mj-lt"/>
              </a:rPr>
              <a:t>need</a:t>
            </a:r>
            <a:r>
              <a:rPr lang="pt-PT" dirty="0">
                <a:latin typeface="+mj-lt"/>
              </a:rPr>
              <a:t> for </a:t>
            </a:r>
            <a:r>
              <a:rPr lang="pt-PT" dirty="0" err="1">
                <a:latin typeface="+mj-lt"/>
              </a:rPr>
              <a:t>high</a:t>
            </a:r>
            <a:r>
              <a:rPr lang="pt-PT" dirty="0">
                <a:latin typeface="+mj-lt"/>
              </a:rPr>
              <a:t> </a:t>
            </a:r>
            <a:r>
              <a:rPr lang="pt-PT" dirty="0" err="1">
                <a:latin typeface="+mj-lt"/>
              </a:rPr>
              <a:t>levels</a:t>
            </a:r>
            <a:r>
              <a:rPr lang="pt-PT" dirty="0">
                <a:latin typeface="+mj-lt"/>
              </a:rPr>
              <a:t> </a:t>
            </a:r>
            <a:r>
              <a:rPr lang="pt-PT" dirty="0" err="1">
                <a:latin typeface="+mj-lt"/>
              </a:rPr>
              <a:t>of</a:t>
            </a:r>
            <a:r>
              <a:rPr lang="pt-PT" dirty="0">
                <a:latin typeface="+mj-lt"/>
              </a:rPr>
              <a:t> </a:t>
            </a:r>
            <a:r>
              <a:rPr lang="pt-PT" dirty="0" err="1">
                <a:latin typeface="+mj-lt"/>
              </a:rPr>
              <a:t>international</a:t>
            </a:r>
            <a:r>
              <a:rPr lang="pt-PT" dirty="0">
                <a:latin typeface="+mj-lt"/>
              </a:rPr>
              <a:t> reserves.</a:t>
            </a:r>
          </a:p>
          <a:p>
            <a:pPr marL="285750" indent="-285750">
              <a:spcAft>
                <a:spcPts val="600"/>
              </a:spcAft>
              <a:buFont typeface="Wingdings" panose="05000000000000000000" pitchFamily="2" charset="2"/>
              <a:buChar char="§"/>
            </a:pPr>
            <a:r>
              <a:rPr lang="pt-PT" dirty="0" err="1">
                <a:latin typeface="+mj-lt"/>
              </a:rPr>
              <a:t>Helps</a:t>
            </a:r>
            <a:r>
              <a:rPr lang="pt-PT" dirty="0">
                <a:latin typeface="+mj-lt"/>
              </a:rPr>
              <a:t> </a:t>
            </a:r>
            <a:r>
              <a:rPr lang="pt-PT" dirty="0" err="1">
                <a:latin typeface="+mj-lt"/>
              </a:rPr>
              <a:t>absorb</a:t>
            </a:r>
            <a:r>
              <a:rPr lang="pt-PT" dirty="0">
                <a:latin typeface="+mj-lt"/>
              </a:rPr>
              <a:t> </a:t>
            </a:r>
            <a:r>
              <a:rPr lang="pt-PT" dirty="0" err="1">
                <a:latin typeface="+mj-lt"/>
              </a:rPr>
              <a:t>external</a:t>
            </a:r>
            <a:r>
              <a:rPr lang="pt-PT" dirty="0">
                <a:latin typeface="+mj-lt"/>
              </a:rPr>
              <a:t> </a:t>
            </a:r>
            <a:r>
              <a:rPr lang="pt-PT" dirty="0" err="1">
                <a:latin typeface="+mj-lt"/>
              </a:rPr>
              <a:t>schocks</a:t>
            </a:r>
            <a:r>
              <a:rPr lang="pt-PT" dirty="0">
                <a:latin typeface="+mj-lt"/>
              </a:rPr>
              <a:t>.</a:t>
            </a:r>
          </a:p>
          <a:p>
            <a:pPr marL="285750" indent="-285750">
              <a:spcAft>
                <a:spcPts val="600"/>
              </a:spcAft>
              <a:buFont typeface="Wingdings" panose="05000000000000000000" pitchFamily="2" charset="2"/>
              <a:buChar char="§"/>
            </a:pPr>
            <a:r>
              <a:rPr lang="pt-PT" dirty="0" err="1">
                <a:latin typeface="+mj-lt"/>
              </a:rPr>
              <a:t>Possibility</a:t>
            </a:r>
            <a:r>
              <a:rPr lang="pt-PT" dirty="0">
                <a:latin typeface="+mj-lt"/>
              </a:rPr>
              <a:t> </a:t>
            </a:r>
            <a:r>
              <a:rPr lang="pt-PT" dirty="0" err="1">
                <a:latin typeface="+mj-lt"/>
              </a:rPr>
              <a:t>of</a:t>
            </a:r>
            <a:r>
              <a:rPr lang="pt-PT" dirty="0">
                <a:latin typeface="+mj-lt"/>
              </a:rPr>
              <a:t> </a:t>
            </a:r>
            <a:r>
              <a:rPr lang="pt-PT" dirty="0" err="1">
                <a:latin typeface="+mj-lt"/>
              </a:rPr>
              <a:t>avoiding</a:t>
            </a:r>
            <a:r>
              <a:rPr lang="pt-PT" dirty="0">
                <a:latin typeface="+mj-lt"/>
              </a:rPr>
              <a:t> </a:t>
            </a:r>
            <a:r>
              <a:rPr lang="pt-PT" dirty="0" err="1">
                <a:latin typeface="+mj-lt"/>
              </a:rPr>
              <a:t>excessive</a:t>
            </a:r>
            <a:r>
              <a:rPr lang="pt-PT" dirty="0">
                <a:latin typeface="+mj-lt"/>
              </a:rPr>
              <a:t> </a:t>
            </a:r>
            <a:r>
              <a:rPr lang="pt-PT" dirty="0" err="1">
                <a:latin typeface="+mj-lt"/>
              </a:rPr>
              <a:t>volatility</a:t>
            </a:r>
            <a:r>
              <a:rPr lang="pt-PT" dirty="0">
                <a:latin typeface="+mj-lt"/>
              </a:rPr>
              <a:t>,</a:t>
            </a:r>
          </a:p>
          <a:p>
            <a:pPr marL="285750" indent="-285750">
              <a:spcAft>
                <a:spcPts val="600"/>
              </a:spcAft>
              <a:buFont typeface="Wingdings" panose="05000000000000000000" pitchFamily="2" charset="2"/>
              <a:buChar char="§"/>
            </a:pPr>
            <a:endParaRPr lang="pt-PT" dirty="0">
              <a:latin typeface="+mj-lt"/>
            </a:endParaRPr>
          </a:p>
          <a:p>
            <a:pPr marL="285750" indent="-285750">
              <a:buFont typeface="Wingdings" panose="05000000000000000000" pitchFamily="2" charset="2"/>
              <a:buChar char="§"/>
            </a:pPr>
            <a:endParaRPr lang="pt-PT" dirty="0">
              <a:latin typeface="+mj-lt"/>
            </a:endParaRPr>
          </a:p>
        </p:txBody>
      </p:sp>
    </p:spTree>
    <p:extLst>
      <p:ext uri="{BB962C8B-B14F-4D97-AF65-F5344CB8AC3E}">
        <p14:creationId xmlns:p14="http://schemas.microsoft.com/office/powerpoint/2010/main" val="40887577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pt-PT" sz="2800" dirty="0"/>
              <a:t>No precise date of </a:t>
            </a:r>
            <a:r>
              <a:rPr lang="pt-PT" sz="2800" dirty="0" err="1"/>
              <a:t>origin</a:t>
            </a:r>
            <a:r>
              <a:rPr lang="pt-PT" sz="2800" dirty="0"/>
              <a:t>. </a:t>
            </a:r>
            <a:r>
              <a:rPr lang="en-US" sz="2800" dirty="0"/>
              <a:t>Great Britain adopted the gold standard in 1821, Australia in 1852, Canada in 1853, France in 1878, Germany in 1871, the US in 1879.</a:t>
            </a:r>
          </a:p>
          <a:p>
            <a:r>
              <a:rPr lang="en-US" sz="2800" dirty="0"/>
              <a:t>The treasury or central bank of each country was required by law to buy and sell gold without limit at the stated price but there were no formal agreements with other nations. No treaty was signed.</a:t>
            </a:r>
            <a:endParaRPr lang="pt-PT" sz="2800" dirty="0"/>
          </a:p>
        </p:txBody>
      </p:sp>
      <p:sp>
        <p:nvSpPr>
          <p:cNvPr id="4" name="Slide Number Placeholder 3"/>
          <p:cNvSpPr>
            <a:spLocks noGrp="1"/>
          </p:cNvSpPr>
          <p:nvPr>
            <p:ph type="sldNum" sz="quarter" idx="12"/>
          </p:nvPr>
        </p:nvSpPr>
        <p:spPr/>
        <p:txBody>
          <a:bodyPr/>
          <a:lstStyle/>
          <a:p>
            <a:pPr>
              <a:defRPr/>
            </a:pPr>
            <a:fld id="{C20ED796-6CA1-4D0F-B525-FBA9146BDC2A}" type="slidenum">
              <a:rPr lang="pt-PT" smtClean="0"/>
              <a:pPr>
                <a:defRPr/>
              </a:pPr>
              <a:t>3</a:t>
            </a:fld>
            <a:endParaRPr lang="pt-PT"/>
          </a:p>
        </p:txBody>
      </p:sp>
      <p:sp>
        <p:nvSpPr>
          <p:cNvPr id="5" name="Rectangle 2"/>
          <p:cNvSpPr>
            <a:spLocks noGrp="1" noChangeArrowheads="1"/>
          </p:cNvSpPr>
          <p:nvPr>
            <p:ph type="title"/>
          </p:nvPr>
        </p:nvSpPr>
        <p:spPr/>
        <p:txBody>
          <a:bodyPr/>
          <a:lstStyle/>
          <a:p>
            <a:r>
              <a:rPr lang="en-US" altLang="pt-PT" dirty="0"/>
              <a:t>Gold Standard </a:t>
            </a:r>
            <a:r>
              <a:rPr lang="en-US" altLang="pt-PT" sz="2800" dirty="0"/>
              <a:t>(</a:t>
            </a:r>
            <a:r>
              <a:rPr lang="en-US" sz="2800" dirty="0"/>
              <a:t>1870-1913)</a:t>
            </a:r>
            <a:endParaRPr lang="en-US" altLang="pt-PT" sz="2800" dirty="0"/>
          </a:p>
        </p:txBody>
      </p:sp>
    </p:spTree>
    <p:extLst>
      <p:ext uri="{BB962C8B-B14F-4D97-AF65-F5344CB8AC3E}">
        <p14:creationId xmlns:p14="http://schemas.microsoft.com/office/powerpoint/2010/main" val="21069697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dirty="0" err="1"/>
              <a:t>Advantages</a:t>
            </a:r>
            <a:r>
              <a:rPr lang="fr-FR" dirty="0"/>
              <a:t> and </a:t>
            </a:r>
            <a:r>
              <a:rPr lang="fr-FR" dirty="0" err="1"/>
              <a:t>Disadvantages</a:t>
            </a:r>
            <a:r>
              <a:rPr lang="fr-FR" dirty="0"/>
              <a:t> of Exchange Rate </a:t>
            </a:r>
            <a:r>
              <a:rPr lang="fr-FR" dirty="0" err="1"/>
              <a:t>Regimes</a:t>
            </a:r>
            <a:endParaRPr lang="fr-FR" dirty="0"/>
          </a:p>
        </p:txBody>
      </p:sp>
      <p:sp>
        <p:nvSpPr>
          <p:cNvPr id="3" name="Marcador de Posição de Conteúdo 2"/>
          <p:cNvSpPr>
            <a:spLocks noGrp="1"/>
          </p:cNvSpPr>
          <p:nvPr>
            <p:ph sz="quarter" idx="1"/>
          </p:nvPr>
        </p:nvSpPr>
        <p:spPr>
          <a:xfrm>
            <a:off x="914400" y="1417638"/>
            <a:ext cx="3749040" cy="4602162"/>
          </a:xfrm>
        </p:spPr>
        <p:txBody>
          <a:bodyPr/>
          <a:lstStyle/>
          <a:p>
            <a:r>
              <a:rPr lang="fr-FR" dirty="0" err="1"/>
              <a:t>Currency</a:t>
            </a:r>
            <a:r>
              <a:rPr lang="fr-FR" dirty="0"/>
              <a:t> Bands</a:t>
            </a:r>
          </a:p>
          <a:p>
            <a:pPr lvl="1"/>
            <a:endParaRPr lang="fr-FR" dirty="0"/>
          </a:p>
        </p:txBody>
      </p:sp>
      <p:sp>
        <p:nvSpPr>
          <p:cNvPr id="7" name="Content Placeholder 6"/>
          <p:cNvSpPr>
            <a:spLocks noGrp="1"/>
          </p:cNvSpPr>
          <p:nvPr>
            <p:ph sz="quarter" idx="2"/>
          </p:nvPr>
        </p:nvSpPr>
        <p:spPr>
          <a:xfrm>
            <a:off x="4933950" y="2014364"/>
            <a:ext cx="3749040" cy="4005436"/>
          </a:xfrm>
        </p:spPr>
        <p:txBody>
          <a:bodyPr/>
          <a:lstStyle/>
          <a:p>
            <a:pPr marL="0" indent="0">
              <a:buNone/>
            </a:pPr>
            <a:r>
              <a:rPr lang="pt-PT" sz="1800" dirty="0" err="1">
                <a:latin typeface="Arial" panose="020B0604020202020204" pitchFamily="34" charset="0"/>
                <a:cs typeface="Arial" panose="020B0604020202020204" pitchFamily="34" charset="0"/>
              </a:rPr>
              <a:t>Main</a:t>
            </a:r>
            <a:r>
              <a:rPr lang="pt-PT" sz="1800" dirty="0">
                <a:latin typeface="Arial" panose="020B0604020202020204" pitchFamily="34" charset="0"/>
                <a:cs typeface="Arial" panose="020B0604020202020204" pitchFamily="34" charset="0"/>
              </a:rPr>
              <a:t> </a:t>
            </a:r>
            <a:r>
              <a:rPr lang="pt-PT" sz="1800" dirty="0" err="1">
                <a:latin typeface="Arial" panose="020B0604020202020204" pitchFamily="34" charset="0"/>
                <a:cs typeface="Arial" panose="020B0604020202020204" pitchFamily="34" charset="0"/>
              </a:rPr>
              <a:t>Disadvantages</a:t>
            </a:r>
            <a:endParaRPr lang="pt-PT" sz="1800" dirty="0">
              <a:latin typeface="Arial" panose="020B0604020202020204" pitchFamily="34" charset="0"/>
              <a:cs typeface="Arial" panose="020B0604020202020204" pitchFamily="34" charset="0"/>
            </a:endParaRPr>
          </a:p>
          <a:p>
            <a:pPr>
              <a:buFont typeface="Wingdings" panose="05000000000000000000" pitchFamily="2" charset="2"/>
              <a:buChar char="§"/>
            </a:pPr>
            <a:r>
              <a:rPr lang="pt-PT" sz="1800" dirty="0" err="1">
                <a:latin typeface="+mj-lt"/>
                <a:cs typeface="Arial" panose="020B0604020202020204" pitchFamily="34" charset="0"/>
              </a:rPr>
              <a:t>Prone</a:t>
            </a:r>
            <a:r>
              <a:rPr lang="pt-PT" sz="1800" dirty="0">
                <a:latin typeface="+mj-lt"/>
                <a:cs typeface="Arial" panose="020B0604020202020204" pitchFamily="34" charset="0"/>
              </a:rPr>
              <a:t> to </a:t>
            </a:r>
            <a:r>
              <a:rPr lang="pt-PT" sz="1800" dirty="0" err="1">
                <a:latin typeface="+mj-lt"/>
                <a:cs typeface="Arial" panose="020B0604020202020204" pitchFamily="34" charset="0"/>
              </a:rPr>
              <a:t>speculative</a:t>
            </a:r>
            <a:r>
              <a:rPr lang="pt-PT" sz="1800" dirty="0">
                <a:latin typeface="+mj-lt"/>
                <a:cs typeface="Arial" panose="020B0604020202020204" pitchFamily="34" charset="0"/>
              </a:rPr>
              <a:t> </a:t>
            </a:r>
            <a:r>
              <a:rPr lang="pt-PT" sz="1800" dirty="0" err="1">
                <a:latin typeface="+mj-lt"/>
                <a:cs typeface="Arial" panose="020B0604020202020204" pitchFamily="34" charset="0"/>
              </a:rPr>
              <a:t>attacks</a:t>
            </a:r>
            <a:endParaRPr lang="pt-PT" sz="1800" dirty="0">
              <a:latin typeface="+mj-lt"/>
              <a:cs typeface="Arial" panose="020B0604020202020204" pitchFamily="34" charset="0"/>
            </a:endParaRPr>
          </a:p>
          <a:p>
            <a:pPr>
              <a:buFont typeface="Wingdings" panose="05000000000000000000" pitchFamily="2" charset="2"/>
              <a:buChar char="§"/>
            </a:pPr>
            <a:r>
              <a:rPr lang="pt-PT" sz="1800" dirty="0" err="1">
                <a:latin typeface="+mj-lt"/>
                <a:cs typeface="Arial" panose="020B0604020202020204" pitchFamily="34" charset="0"/>
              </a:rPr>
              <a:t>Difficulty</a:t>
            </a:r>
            <a:r>
              <a:rPr lang="pt-PT" sz="1800" dirty="0">
                <a:latin typeface="+mj-lt"/>
                <a:cs typeface="Arial" panose="020B0604020202020204" pitchFamily="34" charset="0"/>
              </a:rPr>
              <a:t> in </a:t>
            </a:r>
            <a:r>
              <a:rPr lang="pt-PT" sz="1800" dirty="0" err="1">
                <a:latin typeface="+mj-lt"/>
                <a:cs typeface="Arial" panose="020B0604020202020204" pitchFamily="34" charset="0"/>
              </a:rPr>
              <a:t>choosing</a:t>
            </a:r>
            <a:r>
              <a:rPr lang="pt-PT" sz="1800" dirty="0">
                <a:latin typeface="+mj-lt"/>
                <a:cs typeface="Arial" panose="020B0604020202020204" pitchFamily="34" charset="0"/>
              </a:rPr>
              <a:t> </a:t>
            </a:r>
            <a:r>
              <a:rPr lang="pt-PT" sz="1800" dirty="0" err="1">
                <a:latin typeface="+mj-lt"/>
                <a:cs typeface="Arial" panose="020B0604020202020204" pitchFamily="34" charset="0"/>
              </a:rPr>
              <a:t>the</a:t>
            </a:r>
            <a:r>
              <a:rPr lang="pt-PT" sz="1800" dirty="0">
                <a:latin typeface="+mj-lt"/>
                <a:cs typeface="Arial" panose="020B0604020202020204" pitchFamily="34" charset="0"/>
              </a:rPr>
              <a:t> </a:t>
            </a:r>
            <a:r>
              <a:rPr lang="pt-PT" sz="1800" dirty="0" err="1">
                <a:latin typeface="+mj-lt"/>
                <a:cs typeface="Arial" panose="020B0604020202020204" pitchFamily="34" charset="0"/>
              </a:rPr>
              <a:t>band</a:t>
            </a:r>
            <a:r>
              <a:rPr lang="pt-PT" sz="1800" dirty="0">
                <a:latin typeface="+mj-lt"/>
                <a:cs typeface="Arial" panose="020B0604020202020204" pitchFamily="34" charset="0"/>
              </a:rPr>
              <a:t> </a:t>
            </a:r>
            <a:r>
              <a:rPr lang="pt-PT" sz="1800" dirty="0" err="1">
                <a:latin typeface="+mj-lt"/>
                <a:cs typeface="Arial" panose="020B0604020202020204" pitchFamily="34" charset="0"/>
              </a:rPr>
              <a:t>width</a:t>
            </a:r>
            <a:r>
              <a:rPr lang="pt-PT" sz="1800" dirty="0">
                <a:latin typeface="+mj-lt"/>
                <a:cs typeface="Arial" panose="020B0604020202020204" pitchFamily="34" charset="0"/>
              </a:rPr>
              <a:t>.</a:t>
            </a:r>
          </a:p>
          <a:p>
            <a:pPr>
              <a:buFont typeface="Wingdings" panose="05000000000000000000" pitchFamily="2" charset="2"/>
              <a:buChar char="§"/>
            </a:pPr>
            <a:r>
              <a:rPr lang="pt-PT" sz="1800" dirty="0" err="1">
                <a:latin typeface="+mj-lt"/>
                <a:cs typeface="Arial" panose="020B0604020202020204" pitchFamily="34" charset="0"/>
              </a:rPr>
              <a:t>Need</a:t>
            </a:r>
            <a:r>
              <a:rPr lang="pt-PT" sz="1800" dirty="0">
                <a:latin typeface="+mj-lt"/>
                <a:cs typeface="Arial" panose="020B0604020202020204" pitchFamily="34" charset="0"/>
              </a:rPr>
              <a:t> </a:t>
            </a:r>
            <a:r>
              <a:rPr lang="pt-PT" sz="1800" dirty="0" err="1">
                <a:latin typeface="+mj-lt"/>
                <a:cs typeface="Arial" panose="020B0604020202020204" pitchFamily="34" charset="0"/>
              </a:rPr>
              <a:t>of</a:t>
            </a:r>
            <a:r>
              <a:rPr lang="pt-PT" sz="1800" dirty="0">
                <a:latin typeface="+mj-lt"/>
                <a:cs typeface="Arial" panose="020B0604020202020204" pitchFamily="34" charset="0"/>
              </a:rPr>
              <a:t> </a:t>
            </a:r>
            <a:r>
              <a:rPr lang="pt-PT" sz="1800" dirty="0" err="1">
                <a:latin typeface="+mj-lt"/>
                <a:cs typeface="Arial" panose="020B0604020202020204" pitchFamily="34" charset="0"/>
              </a:rPr>
              <a:t>international</a:t>
            </a:r>
            <a:r>
              <a:rPr lang="pt-PT" sz="1800" dirty="0">
                <a:latin typeface="+mj-lt"/>
                <a:cs typeface="Arial" panose="020B0604020202020204" pitchFamily="34" charset="0"/>
              </a:rPr>
              <a:t> reserves.</a:t>
            </a:r>
          </a:p>
          <a:p>
            <a:pPr>
              <a:buFont typeface="Wingdings" panose="05000000000000000000" pitchFamily="2" charset="2"/>
              <a:buChar char="§"/>
            </a:pPr>
            <a:r>
              <a:rPr lang="pt-PT" sz="1800" dirty="0" err="1">
                <a:latin typeface="+mj-lt"/>
                <a:cs typeface="Arial" panose="020B0604020202020204" pitchFamily="34" charset="0"/>
              </a:rPr>
              <a:t>Limited</a:t>
            </a:r>
            <a:r>
              <a:rPr lang="pt-PT" sz="1800" dirty="0">
                <a:latin typeface="+mj-lt"/>
                <a:cs typeface="Arial" panose="020B0604020202020204" pitchFamily="34" charset="0"/>
              </a:rPr>
              <a:t> </a:t>
            </a:r>
            <a:r>
              <a:rPr lang="pt-PT" sz="1800" dirty="0" err="1">
                <a:latin typeface="+mj-lt"/>
                <a:cs typeface="Arial" panose="020B0604020202020204" pitchFamily="34" charset="0"/>
              </a:rPr>
              <a:t>room</a:t>
            </a:r>
            <a:r>
              <a:rPr lang="pt-PT" sz="1800" dirty="0">
                <a:latin typeface="+mj-lt"/>
                <a:cs typeface="Arial" panose="020B0604020202020204" pitchFamily="34" charset="0"/>
              </a:rPr>
              <a:t> for </a:t>
            </a:r>
            <a:r>
              <a:rPr lang="pt-PT" sz="1800" dirty="0" err="1">
                <a:latin typeface="+mj-lt"/>
                <a:cs typeface="Arial" panose="020B0604020202020204" pitchFamily="34" charset="0"/>
              </a:rPr>
              <a:t>monetary</a:t>
            </a:r>
            <a:r>
              <a:rPr lang="pt-PT" sz="1800" dirty="0">
                <a:latin typeface="+mj-lt"/>
                <a:cs typeface="Arial" panose="020B0604020202020204" pitchFamily="34" charset="0"/>
              </a:rPr>
              <a:t> </a:t>
            </a:r>
            <a:r>
              <a:rPr lang="pt-PT" sz="1800" dirty="0" err="1">
                <a:latin typeface="+mj-lt"/>
                <a:cs typeface="Arial" panose="020B0604020202020204" pitchFamily="34" charset="0"/>
              </a:rPr>
              <a:t>policy</a:t>
            </a:r>
            <a:r>
              <a:rPr lang="pt-PT" sz="1800" dirty="0">
                <a:latin typeface="+mj-lt"/>
                <a:cs typeface="Arial" panose="020B0604020202020204" pitchFamily="34" charset="0"/>
              </a:rPr>
              <a:t>.</a:t>
            </a:r>
          </a:p>
        </p:txBody>
      </p:sp>
      <p:sp>
        <p:nvSpPr>
          <p:cNvPr id="4" name="Marcador de Posição do Número do Diapositivo 3"/>
          <p:cNvSpPr>
            <a:spLocks noGrp="1"/>
          </p:cNvSpPr>
          <p:nvPr>
            <p:ph type="sldNum" sz="quarter" idx="12"/>
          </p:nvPr>
        </p:nvSpPr>
        <p:spPr/>
        <p:txBody>
          <a:bodyPr/>
          <a:lstStyle/>
          <a:p>
            <a:pPr>
              <a:defRPr/>
            </a:pPr>
            <a:fld id="{C20ED796-6CA1-4D0F-B525-FBA9146BDC2A}" type="slidenum">
              <a:rPr lang="pt-PT" smtClean="0"/>
              <a:pPr>
                <a:defRPr/>
              </a:pPr>
              <a:t>30</a:t>
            </a:fld>
            <a:endParaRPr lang="pt-PT"/>
          </a:p>
        </p:txBody>
      </p:sp>
      <p:sp>
        <p:nvSpPr>
          <p:cNvPr id="6" name="TextBox 5"/>
          <p:cNvSpPr txBox="1"/>
          <p:nvPr/>
        </p:nvSpPr>
        <p:spPr>
          <a:xfrm>
            <a:off x="986408" y="2014364"/>
            <a:ext cx="3873624" cy="3170099"/>
          </a:xfrm>
          <a:prstGeom prst="rect">
            <a:avLst/>
          </a:prstGeom>
          <a:noFill/>
        </p:spPr>
        <p:txBody>
          <a:bodyPr wrap="square" rtlCol="0">
            <a:spAutoFit/>
          </a:bodyPr>
          <a:lstStyle/>
          <a:p>
            <a:r>
              <a:rPr lang="pt-PT" dirty="0" err="1"/>
              <a:t>Main</a:t>
            </a:r>
            <a:r>
              <a:rPr lang="pt-PT" dirty="0"/>
              <a:t> </a:t>
            </a:r>
            <a:r>
              <a:rPr lang="pt-PT" dirty="0" err="1"/>
              <a:t>Advantages</a:t>
            </a:r>
            <a:endParaRPr lang="pt-PT" dirty="0"/>
          </a:p>
          <a:p>
            <a:pPr marL="285750" indent="-285750">
              <a:spcAft>
                <a:spcPts val="600"/>
              </a:spcAft>
              <a:buFont typeface="Wingdings" panose="05000000000000000000" pitchFamily="2" charset="2"/>
              <a:buChar char="§"/>
            </a:pPr>
            <a:r>
              <a:rPr lang="pt-PT" dirty="0" err="1">
                <a:latin typeface="+mj-lt"/>
              </a:rPr>
              <a:t>Possible</a:t>
            </a:r>
            <a:r>
              <a:rPr lang="pt-PT" dirty="0">
                <a:latin typeface="+mj-lt"/>
              </a:rPr>
              <a:t> </a:t>
            </a:r>
            <a:r>
              <a:rPr lang="pt-PT" dirty="0" err="1">
                <a:latin typeface="+mj-lt"/>
              </a:rPr>
              <a:t>adjustment</a:t>
            </a:r>
            <a:r>
              <a:rPr lang="pt-PT" dirty="0">
                <a:latin typeface="+mj-lt"/>
              </a:rPr>
              <a:t> </a:t>
            </a:r>
            <a:r>
              <a:rPr lang="pt-PT" dirty="0" err="1">
                <a:latin typeface="+mj-lt"/>
              </a:rPr>
              <a:t>of</a:t>
            </a:r>
            <a:r>
              <a:rPr lang="pt-PT" dirty="0">
                <a:latin typeface="+mj-lt"/>
              </a:rPr>
              <a:t> </a:t>
            </a:r>
            <a:r>
              <a:rPr lang="pt-PT" dirty="0" err="1">
                <a:latin typeface="+mj-lt"/>
              </a:rPr>
              <a:t>the</a:t>
            </a:r>
            <a:r>
              <a:rPr lang="pt-PT" dirty="0">
                <a:latin typeface="+mj-lt"/>
              </a:rPr>
              <a:t> </a:t>
            </a:r>
            <a:r>
              <a:rPr lang="pt-PT" dirty="0" err="1">
                <a:latin typeface="+mj-lt"/>
              </a:rPr>
              <a:t>exchange</a:t>
            </a:r>
            <a:r>
              <a:rPr lang="pt-PT" dirty="0">
                <a:latin typeface="+mj-lt"/>
              </a:rPr>
              <a:t> rate in </a:t>
            </a:r>
            <a:r>
              <a:rPr lang="pt-PT" dirty="0" err="1">
                <a:latin typeface="+mj-lt"/>
              </a:rPr>
              <a:t>accordance</a:t>
            </a:r>
            <a:r>
              <a:rPr lang="pt-PT" dirty="0">
                <a:latin typeface="+mj-lt"/>
              </a:rPr>
              <a:t> </a:t>
            </a:r>
            <a:r>
              <a:rPr lang="pt-PT" dirty="0" err="1">
                <a:latin typeface="+mj-lt"/>
              </a:rPr>
              <a:t>with</a:t>
            </a:r>
            <a:r>
              <a:rPr lang="pt-PT" dirty="0">
                <a:latin typeface="+mj-lt"/>
              </a:rPr>
              <a:t> </a:t>
            </a:r>
            <a:r>
              <a:rPr lang="pt-PT" dirty="0" err="1">
                <a:latin typeface="+mj-lt"/>
              </a:rPr>
              <a:t>changes</a:t>
            </a:r>
            <a:r>
              <a:rPr lang="pt-PT" dirty="0">
                <a:latin typeface="+mj-lt"/>
              </a:rPr>
              <a:t> in </a:t>
            </a:r>
            <a:r>
              <a:rPr lang="pt-PT" dirty="0" err="1">
                <a:latin typeface="+mj-lt"/>
              </a:rPr>
              <a:t>economic</a:t>
            </a:r>
            <a:r>
              <a:rPr lang="pt-PT" dirty="0">
                <a:latin typeface="+mj-lt"/>
              </a:rPr>
              <a:t> </a:t>
            </a:r>
            <a:r>
              <a:rPr lang="pt-PT" dirty="0" err="1">
                <a:latin typeface="+mj-lt"/>
              </a:rPr>
              <a:t>circumstances</a:t>
            </a:r>
            <a:endParaRPr lang="pt-PT" dirty="0">
              <a:latin typeface="+mj-lt"/>
            </a:endParaRPr>
          </a:p>
          <a:p>
            <a:pPr marL="285750" indent="-285750">
              <a:spcAft>
                <a:spcPts val="600"/>
              </a:spcAft>
              <a:buFont typeface="Wingdings" panose="05000000000000000000" pitchFamily="2" charset="2"/>
              <a:buChar char="§"/>
            </a:pPr>
            <a:r>
              <a:rPr lang="pt-PT" dirty="0" err="1">
                <a:latin typeface="+mj-lt"/>
              </a:rPr>
              <a:t>Transparency</a:t>
            </a:r>
            <a:endParaRPr lang="pt-PT" dirty="0">
              <a:latin typeface="+mj-lt"/>
            </a:endParaRPr>
          </a:p>
          <a:p>
            <a:pPr marL="285750" indent="-285750">
              <a:spcAft>
                <a:spcPts val="600"/>
              </a:spcAft>
              <a:buFont typeface="Wingdings" panose="05000000000000000000" pitchFamily="2" charset="2"/>
              <a:buChar char="§"/>
            </a:pPr>
            <a:r>
              <a:rPr lang="pt-PT" dirty="0" err="1">
                <a:latin typeface="+mj-lt"/>
              </a:rPr>
              <a:t>Possibility</a:t>
            </a:r>
            <a:r>
              <a:rPr lang="pt-PT" dirty="0">
                <a:latin typeface="+mj-lt"/>
              </a:rPr>
              <a:t> </a:t>
            </a:r>
            <a:r>
              <a:rPr lang="pt-PT" dirty="0" err="1">
                <a:latin typeface="+mj-lt"/>
              </a:rPr>
              <a:t>of</a:t>
            </a:r>
            <a:r>
              <a:rPr lang="pt-PT" dirty="0">
                <a:latin typeface="+mj-lt"/>
              </a:rPr>
              <a:t> </a:t>
            </a:r>
            <a:r>
              <a:rPr lang="pt-PT" dirty="0" err="1">
                <a:latin typeface="+mj-lt"/>
              </a:rPr>
              <a:t>avoiding</a:t>
            </a:r>
            <a:r>
              <a:rPr lang="pt-PT" dirty="0">
                <a:latin typeface="+mj-lt"/>
              </a:rPr>
              <a:t> </a:t>
            </a:r>
            <a:r>
              <a:rPr lang="pt-PT" dirty="0" err="1">
                <a:latin typeface="+mj-lt"/>
              </a:rPr>
              <a:t>excessive</a:t>
            </a:r>
            <a:r>
              <a:rPr lang="pt-PT" dirty="0">
                <a:latin typeface="+mj-lt"/>
              </a:rPr>
              <a:t> </a:t>
            </a:r>
            <a:r>
              <a:rPr lang="pt-PT" dirty="0" err="1">
                <a:latin typeface="+mj-lt"/>
              </a:rPr>
              <a:t>volatility</a:t>
            </a:r>
            <a:r>
              <a:rPr lang="pt-PT" dirty="0">
                <a:latin typeface="+mj-lt"/>
              </a:rPr>
              <a:t>,</a:t>
            </a:r>
          </a:p>
          <a:p>
            <a:pPr marL="285750" indent="-285750">
              <a:spcAft>
                <a:spcPts val="600"/>
              </a:spcAft>
              <a:buFont typeface="Wingdings" panose="05000000000000000000" pitchFamily="2" charset="2"/>
              <a:buChar char="§"/>
            </a:pPr>
            <a:endParaRPr lang="pt-PT" dirty="0">
              <a:latin typeface="+mj-lt"/>
            </a:endParaRPr>
          </a:p>
          <a:p>
            <a:pPr marL="285750" indent="-285750">
              <a:buFont typeface="Wingdings" panose="05000000000000000000" pitchFamily="2" charset="2"/>
              <a:buChar char="§"/>
            </a:pPr>
            <a:endParaRPr lang="pt-PT" dirty="0">
              <a:latin typeface="+mj-lt"/>
            </a:endParaRPr>
          </a:p>
        </p:txBody>
      </p:sp>
    </p:spTree>
    <p:extLst>
      <p:ext uri="{BB962C8B-B14F-4D97-AF65-F5344CB8AC3E}">
        <p14:creationId xmlns:p14="http://schemas.microsoft.com/office/powerpoint/2010/main" val="6013826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dirty="0" err="1"/>
              <a:t>Advantages</a:t>
            </a:r>
            <a:r>
              <a:rPr lang="fr-FR" dirty="0"/>
              <a:t> and </a:t>
            </a:r>
            <a:r>
              <a:rPr lang="fr-FR" dirty="0" err="1"/>
              <a:t>Disadvantages</a:t>
            </a:r>
            <a:r>
              <a:rPr lang="fr-FR" dirty="0"/>
              <a:t> of Exchange Rate </a:t>
            </a:r>
            <a:r>
              <a:rPr lang="fr-FR" dirty="0" err="1"/>
              <a:t>Regimes</a:t>
            </a:r>
            <a:endParaRPr lang="fr-FR" dirty="0"/>
          </a:p>
        </p:txBody>
      </p:sp>
      <p:sp>
        <p:nvSpPr>
          <p:cNvPr id="3" name="Marcador de Posição de Conteúdo 2"/>
          <p:cNvSpPr>
            <a:spLocks noGrp="1"/>
          </p:cNvSpPr>
          <p:nvPr>
            <p:ph sz="quarter" idx="1"/>
          </p:nvPr>
        </p:nvSpPr>
        <p:spPr>
          <a:xfrm>
            <a:off x="914400" y="1417638"/>
            <a:ext cx="3749040" cy="4602162"/>
          </a:xfrm>
        </p:spPr>
        <p:txBody>
          <a:bodyPr/>
          <a:lstStyle/>
          <a:p>
            <a:r>
              <a:rPr lang="fr-FR" dirty="0" err="1"/>
              <a:t>Crawling</a:t>
            </a:r>
            <a:r>
              <a:rPr lang="fr-FR" dirty="0"/>
              <a:t> </a:t>
            </a:r>
            <a:r>
              <a:rPr lang="fr-FR" dirty="0" err="1"/>
              <a:t>Peg</a:t>
            </a:r>
            <a:endParaRPr lang="fr-FR" dirty="0"/>
          </a:p>
        </p:txBody>
      </p:sp>
      <p:sp>
        <p:nvSpPr>
          <p:cNvPr id="7" name="Content Placeholder 6"/>
          <p:cNvSpPr>
            <a:spLocks noGrp="1"/>
          </p:cNvSpPr>
          <p:nvPr>
            <p:ph sz="quarter" idx="2"/>
          </p:nvPr>
        </p:nvSpPr>
        <p:spPr>
          <a:xfrm>
            <a:off x="4933950" y="2014364"/>
            <a:ext cx="3749040" cy="4005436"/>
          </a:xfrm>
        </p:spPr>
        <p:txBody>
          <a:bodyPr/>
          <a:lstStyle/>
          <a:p>
            <a:pPr marL="0" indent="0">
              <a:buNone/>
            </a:pPr>
            <a:r>
              <a:rPr lang="pt-PT" sz="1800" dirty="0" err="1">
                <a:latin typeface="Arial" panose="020B0604020202020204" pitchFamily="34" charset="0"/>
                <a:cs typeface="Arial" panose="020B0604020202020204" pitchFamily="34" charset="0"/>
              </a:rPr>
              <a:t>Main</a:t>
            </a:r>
            <a:r>
              <a:rPr lang="pt-PT" sz="1800" dirty="0">
                <a:latin typeface="Arial" panose="020B0604020202020204" pitchFamily="34" charset="0"/>
                <a:cs typeface="Arial" panose="020B0604020202020204" pitchFamily="34" charset="0"/>
              </a:rPr>
              <a:t> </a:t>
            </a:r>
            <a:r>
              <a:rPr lang="pt-PT" sz="1800" dirty="0" err="1">
                <a:latin typeface="Arial" panose="020B0604020202020204" pitchFamily="34" charset="0"/>
                <a:cs typeface="Arial" panose="020B0604020202020204" pitchFamily="34" charset="0"/>
              </a:rPr>
              <a:t>Disadvantages</a:t>
            </a:r>
            <a:endParaRPr lang="pt-PT" sz="1800" dirty="0">
              <a:latin typeface="Arial" panose="020B0604020202020204" pitchFamily="34" charset="0"/>
              <a:cs typeface="Arial" panose="020B0604020202020204" pitchFamily="34" charset="0"/>
            </a:endParaRPr>
          </a:p>
          <a:p>
            <a:pPr>
              <a:buFont typeface="Wingdings" panose="05000000000000000000" pitchFamily="2" charset="2"/>
              <a:buChar char="§"/>
            </a:pPr>
            <a:r>
              <a:rPr lang="pt-PT" sz="1800" dirty="0" err="1">
                <a:latin typeface="+mj-lt"/>
                <a:cs typeface="Arial" panose="020B0604020202020204" pitchFamily="34" charset="0"/>
              </a:rPr>
              <a:t>Backward-looking</a:t>
            </a:r>
            <a:r>
              <a:rPr lang="pt-PT" sz="1800" dirty="0">
                <a:latin typeface="+mj-lt"/>
                <a:cs typeface="Arial" panose="020B0604020202020204" pitchFamily="34" charset="0"/>
              </a:rPr>
              <a:t> </a:t>
            </a:r>
            <a:r>
              <a:rPr lang="pt-PT" sz="1800" dirty="0" err="1">
                <a:latin typeface="+mj-lt"/>
                <a:cs typeface="Arial" panose="020B0604020202020204" pitchFamily="34" charset="0"/>
              </a:rPr>
              <a:t>adjustment</a:t>
            </a:r>
            <a:r>
              <a:rPr lang="pt-PT" sz="1800" dirty="0">
                <a:latin typeface="+mj-lt"/>
                <a:cs typeface="Arial" panose="020B0604020202020204" pitchFamily="34" charset="0"/>
              </a:rPr>
              <a:t>: </a:t>
            </a:r>
            <a:r>
              <a:rPr lang="pt-PT" sz="1800" dirty="0" err="1">
                <a:latin typeface="+mj-lt"/>
                <a:cs typeface="Arial" panose="020B0604020202020204" pitchFamily="34" charset="0"/>
              </a:rPr>
              <a:t>inflationary</a:t>
            </a:r>
            <a:r>
              <a:rPr lang="pt-PT" sz="1800" dirty="0">
                <a:latin typeface="+mj-lt"/>
                <a:cs typeface="Arial" panose="020B0604020202020204" pitchFamily="34" charset="0"/>
              </a:rPr>
              <a:t> </a:t>
            </a:r>
            <a:r>
              <a:rPr lang="pt-PT" sz="1800" dirty="0" err="1">
                <a:latin typeface="+mj-lt"/>
                <a:cs typeface="Arial" panose="020B0604020202020204" pitchFamily="34" charset="0"/>
              </a:rPr>
              <a:t>inertia</a:t>
            </a:r>
            <a:r>
              <a:rPr lang="pt-PT" sz="1800" dirty="0">
                <a:latin typeface="+mj-lt"/>
                <a:cs typeface="Arial" panose="020B0604020202020204" pitchFamily="34" charset="0"/>
              </a:rPr>
              <a:t>.</a:t>
            </a:r>
          </a:p>
          <a:p>
            <a:pPr>
              <a:buFont typeface="Wingdings" panose="05000000000000000000" pitchFamily="2" charset="2"/>
              <a:buChar char="§"/>
            </a:pPr>
            <a:r>
              <a:rPr lang="pt-PT" sz="1800" dirty="0" err="1">
                <a:latin typeface="+mj-lt"/>
                <a:cs typeface="Arial" panose="020B0604020202020204" pitchFamily="34" charset="0"/>
              </a:rPr>
              <a:t>Forward-looking</a:t>
            </a:r>
            <a:r>
              <a:rPr lang="pt-PT" sz="1800" dirty="0">
                <a:latin typeface="+mj-lt"/>
                <a:cs typeface="Arial" panose="020B0604020202020204" pitchFamily="34" charset="0"/>
              </a:rPr>
              <a:t> </a:t>
            </a:r>
            <a:r>
              <a:rPr lang="pt-PT" sz="1800" dirty="0" err="1">
                <a:latin typeface="+mj-lt"/>
                <a:cs typeface="Arial" panose="020B0604020202020204" pitchFamily="34" charset="0"/>
              </a:rPr>
              <a:t>adjustment</a:t>
            </a:r>
            <a:r>
              <a:rPr lang="pt-PT" sz="1800" dirty="0">
                <a:latin typeface="+mj-lt"/>
                <a:cs typeface="Arial" panose="020B0604020202020204" pitchFamily="34" charset="0"/>
              </a:rPr>
              <a:t>;: </a:t>
            </a:r>
            <a:r>
              <a:rPr lang="pt-PT" sz="1800" dirty="0" err="1">
                <a:latin typeface="+mj-lt"/>
                <a:cs typeface="Arial" panose="020B0604020202020204" pitchFamily="34" charset="0"/>
              </a:rPr>
              <a:t>difficulty</a:t>
            </a:r>
            <a:r>
              <a:rPr lang="pt-PT" sz="1800" dirty="0">
                <a:latin typeface="+mj-lt"/>
                <a:cs typeface="Arial" panose="020B0604020202020204" pitchFamily="34" charset="0"/>
              </a:rPr>
              <a:t> in </a:t>
            </a:r>
            <a:r>
              <a:rPr lang="pt-PT" sz="1800" dirty="0" err="1">
                <a:latin typeface="+mj-lt"/>
                <a:cs typeface="Arial" panose="020B0604020202020204" pitchFamily="34" charset="0"/>
              </a:rPr>
              <a:t>the</a:t>
            </a:r>
            <a:r>
              <a:rPr lang="pt-PT" sz="1800" dirty="0">
                <a:latin typeface="+mj-lt"/>
                <a:cs typeface="Arial" panose="020B0604020202020204" pitchFamily="34" charset="0"/>
              </a:rPr>
              <a:t> </a:t>
            </a:r>
            <a:r>
              <a:rPr lang="pt-PT" sz="1800" dirty="0" err="1">
                <a:latin typeface="+mj-lt"/>
                <a:cs typeface="Arial" panose="020B0604020202020204" pitchFamily="34" charset="0"/>
              </a:rPr>
              <a:t>choice</a:t>
            </a:r>
            <a:r>
              <a:rPr lang="pt-PT" sz="1800" dirty="0">
                <a:latin typeface="+mj-lt"/>
                <a:cs typeface="Arial" panose="020B0604020202020204" pitchFamily="34" charset="0"/>
              </a:rPr>
              <a:t> </a:t>
            </a:r>
            <a:r>
              <a:rPr lang="pt-PT" sz="1800" dirty="0" err="1">
                <a:latin typeface="+mj-lt"/>
                <a:cs typeface="Arial" panose="020B0604020202020204" pitchFamily="34" charset="0"/>
              </a:rPr>
              <a:t>of</a:t>
            </a:r>
            <a:r>
              <a:rPr lang="pt-PT" sz="1800" dirty="0">
                <a:latin typeface="+mj-lt"/>
                <a:cs typeface="Arial" panose="020B0604020202020204" pitchFamily="34" charset="0"/>
              </a:rPr>
              <a:t> </a:t>
            </a:r>
            <a:r>
              <a:rPr lang="pt-PT" sz="1800" dirty="0" err="1">
                <a:latin typeface="+mj-lt"/>
                <a:cs typeface="Arial" panose="020B0604020202020204" pitchFamily="34" charset="0"/>
              </a:rPr>
              <a:t>the</a:t>
            </a:r>
            <a:r>
              <a:rPr lang="pt-PT" sz="1800" dirty="0">
                <a:latin typeface="+mj-lt"/>
                <a:cs typeface="Arial" panose="020B0604020202020204" pitchFamily="34" charset="0"/>
              </a:rPr>
              <a:t> </a:t>
            </a:r>
            <a:r>
              <a:rPr lang="pt-PT" sz="1800" dirty="0" err="1">
                <a:latin typeface="+mj-lt"/>
                <a:cs typeface="Arial" panose="020B0604020202020204" pitchFamily="34" charset="0"/>
              </a:rPr>
              <a:t>inflationary</a:t>
            </a:r>
            <a:r>
              <a:rPr lang="pt-PT" sz="1800" dirty="0">
                <a:latin typeface="+mj-lt"/>
                <a:cs typeface="Arial" panose="020B0604020202020204" pitchFamily="34" charset="0"/>
              </a:rPr>
              <a:t> target.</a:t>
            </a:r>
          </a:p>
          <a:p>
            <a:pPr>
              <a:buFont typeface="Wingdings" panose="05000000000000000000" pitchFamily="2" charset="2"/>
              <a:buChar char="§"/>
            </a:pPr>
            <a:r>
              <a:rPr lang="pt-PT" sz="1800" dirty="0" err="1">
                <a:latin typeface="+mj-lt"/>
                <a:cs typeface="Arial" panose="020B0604020202020204" pitchFamily="34" charset="0"/>
              </a:rPr>
              <a:t>Requirement</a:t>
            </a:r>
            <a:r>
              <a:rPr lang="pt-PT" sz="1800" dirty="0">
                <a:latin typeface="+mj-lt"/>
                <a:cs typeface="Arial" panose="020B0604020202020204" pitchFamily="34" charset="0"/>
              </a:rPr>
              <a:t> </a:t>
            </a:r>
            <a:r>
              <a:rPr lang="pt-PT" sz="1800" dirty="0" err="1">
                <a:latin typeface="+mj-lt"/>
                <a:cs typeface="Arial" panose="020B0604020202020204" pitchFamily="34" charset="0"/>
              </a:rPr>
              <a:t>of</a:t>
            </a:r>
            <a:r>
              <a:rPr lang="pt-PT" sz="1800" dirty="0">
                <a:latin typeface="+mj-lt"/>
                <a:cs typeface="Arial" panose="020B0604020202020204" pitchFamily="34" charset="0"/>
              </a:rPr>
              <a:t> </a:t>
            </a:r>
            <a:r>
              <a:rPr lang="pt-PT" sz="1800" dirty="0" err="1">
                <a:latin typeface="+mj-lt"/>
                <a:cs typeface="Arial" panose="020B0604020202020204" pitchFamily="34" charset="0"/>
              </a:rPr>
              <a:t>international</a:t>
            </a:r>
            <a:r>
              <a:rPr lang="pt-PT" sz="1800" dirty="0">
                <a:latin typeface="+mj-lt"/>
                <a:cs typeface="Arial" panose="020B0604020202020204" pitchFamily="34" charset="0"/>
              </a:rPr>
              <a:t> reserves.</a:t>
            </a:r>
          </a:p>
          <a:p>
            <a:pPr>
              <a:buFont typeface="Wingdings" panose="05000000000000000000" pitchFamily="2" charset="2"/>
              <a:buChar char="§"/>
            </a:pPr>
            <a:r>
              <a:rPr lang="pt-PT" sz="1800" dirty="0" err="1">
                <a:latin typeface="+mj-lt"/>
              </a:rPr>
              <a:t>Loss</a:t>
            </a:r>
            <a:r>
              <a:rPr lang="pt-PT" sz="1800" dirty="0">
                <a:latin typeface="+mj-lt"/>
              </a:rPr>
              <a:t> </a:t>
            </a:r>
            <a:r>
              <a:rPr lang="pt-PT" sz="1800" dirty="0" err="1">
                <a:latin typeface="+mj-lt"/>
              </a:rPr>
              <a:t>of</a:t>
            </a:r>
            <a:r>
              <a:rPr lang="pt-PT" sz="1800" dirty="0">
                <a:latin typeface="+mj-lt"/>
              </a:rPr>
              <a:t> </a:t>
            </a:r>
            <a:r>
              <a:rPr lang="pt-PT" sz="1800" dirty="0" err="1">
                <a:latin typeface="+mj-lt"/>
              </a:rPr>
              <a:t>monetary</a:t>
            </a:r>
            <a:r>
              <a:rPr lang="pt-PT" sz="1800" dirty="0">
                <a:latin typeface="+mj-lt"/>
              </a:rPr>
              <a:t> </a:t>
            </a:r>
            <a:r>
              <a:rPr lang="pt-PT" sz="1800" dirty="0" err="1">
                <a:latin typeface="+mj-lt"/>
              </a:rPr>
              <a:t>policy</a:t>
            </a:r>
            <a:r>
              <a:rPr lang="pt-PT" sz="1800" dirty="0">
                <a:latin typeface="+mj-lt"/>
              </a:rPr>
              <a:t> </a:t>
            </a:r>
            <a:r>
              <a:rPr lang="pt-PT" sz="1800" dirty="0" err="1">
                <a:latin typeface="+mj-lt"/>
              </a:rPr>
              <a:t>autonomy</a:t>
            </a:r>
            <a:r>
              <a:rPr lang="pt-PT" sz="1800" dirty="0">
                <a:latin typeface="+mj-lt"/>
              </a:rPr>
              <a:t>.</a:t>
            </a:r>
            <a:endParaRPr lang="pt-PT" sz="1800" dirty="0">
              <a:latin typeface="+mj-lt"/>
              <a:cs typeface="Arial" panose="020B0604020202020204" pitchFamily="34" charset="0"/>
            </a:endParaRPr>
          </a:p>
          <a:p>
            <a:pPr>
              <a:buFont typeface="Wingdings" panose="05000000000000000000" pitchFamily="2" charset="2"/>
              <a:buChar char="§"/>
            </a:pPr>
            <a:endParaRPr lang="pt-PT" sz="1800" dirty="0">
              <a:latin typeface="+mj-lt"/>
              <a:cs typeface="Arial" panose="020B0604020202020204" pitchFamily="34" charset="0"/>
            </a:endParaRPr>
          </a:p>
          <a:p>
            <a:pPr>
              <a:buFont typeface="Wingdings" panose="05000000000000000000" pitchFamily="2" charset="2"/>
              <a:buChar char="§"/>
            </a:pPr>
            <a:endParaRPr lang="pt-PT" sz="1800" dirty="0">
              <a:latin typeface="+mj-lt"/>
              <a:cs typeface="Arial" panose="020B0604020202020204" pitchFamily="34" charset="0"/>
            </a:endParaRPr>
          </a:p>
        </p:txBody>
      </p:sp>
      <p:sp>
        <p:nvSpPr>
          <p:cNvPr id="4" name="Marcador de Posição do Número do Diapositivo 3"/>
          <p:cNvSpPr>
            <a:spLocks noGrp="1"/>
          </p:cNvSpPr>
          <p:nvPr>
            <p:ph type="sldNum" sz="quarter" idx="12"/>
          </p:nvPr>
        </p:nvSpPr>
        <p:spPr/>
        <p:txBody>
          <a:bodyPr/>
          <a:lstStyle/>
          <a:p>
            <a:pPr>
              <a:defRPr/>
            </a:pPr>
            <a:fld id="{C20ED796-6CA1-4D0F-B525-FBA9146BDC2A}" type="slidenum">
              <a:rPr lang="pt-PT" smtClean="0"/>
              <a:pPr>
                <a:defRPr/>
              </a:pPr>
              <a:t>31</a:t>
            </a:fld>
            <a:endParaRPr lang="pt-PT"/>
          </a:p>
        </p:txBody>
      </p:sp>
      <p:sp>
        <p:nvSpPr>
          <p:cNvPr id="6" name="TextBox 5"/>
          <p:cNvSpPr txBox="1"/>
          <p:nvPr/>
        </p:nvSpPr>
        <p:spPr>
          <a:xfrm>
            <a:off x="926976" y="2132856"/>
            <a:ext cx="3873624" cy="3600986"/>
          </a:xfrm>
          <a:prstGeom prst="rect">
            <a:avLst/>
          </a:prstGeom>
          <a:noFill/>
        </p:spPr>
        <p:txBody>
          <a:bodyPr wrap="square" rtlCol="0">
            <a:spAutoFit/>
          </a:bodyPr>
          <a:lstStyle/>
          <a:p>
            <a:r>
              <a:rPr lang="pt-PT" dirty="0" err="1"/>
              <a:t>Main</a:t>
            </a:r>
            <a:r>
              <a:rPr lang="pt-PT" dirty="0"/>
              <a:t> </a:t>
            </a:r>
            <a:r>
              <a:rPr lang="pt-PT" dirty="0" err="1"/>
              <a:t>Advantages</a:t>
            </a:r>
            <a:endParaRPr lang="pt-PT" dirty="0"/>
          </a:p>
          <a:p>
            <a:pPr marL="285750" indent="-285750">
              <a:spcAft>
                <a:spcPts val="600"/>
              </a:spcAft>
              <a:buFont typeface="Wingdings" panose="05000000000000000000" pitchFamily="2" charset="2"/>
              <a:buChar char="§"/>
            </a:pPr>
            <a:r>
              <a:rPr lang="pt-PT" dirty="0" err="1">
                <a:latin typeface="+mj-lt"/>
              </a:rPr>
              <a:t>Possible</a:t>
            </a:r>
            <a:r>
              <a:rPr lang="pt-PT" dirty="0">
                <a:latin typeface="+mj-lt"/>
              </a:rPr>
              <a:t> </a:t>
            </a:r>
            <a:r>
              <a:rPr lang="pt-PT" dirty="0" err="1">
                <a:latin typeface="+mj-lt"/>
              </a:rPr>
              <a:t>adjustment</a:t>
            </a:r>
            <a:r>
              <a:rPr lang="pt-PT" dirty="0">
                <a:latin typeface="+mj-lt"/>
              </a:rPr>
              <a:t> </a:t>
            </a:r>
            <a:r>
              <a:rPr lang="pt-PT" dirty="0" err="1">
                <a:latin typeface="+mj-lt"/>
              </a:rPr>
              <a:t>of</a:t>
            </a:r>
            <a:r>
              <a:rPr lang="pt-PT" dirty="0">
                <a:latin typeface="+mj-lt"/>
              </a:rPr>
              <a:t> </a:t>
            </a:r>
            <a:r>
              <a:rPr lang="pt-PT" dirty="0" err="1">
                <a:latin typeface="+mj-lt"/>
              </a:rPr>
              <a:t>the</a:t>
            </a:r>
            <a:r>
              <a:rPr lang="pt-PT" dirty="0">
                <a:latin typeface="+mj-lt"/>
              </a:rPr>
              <a:t> </a:t>
            </a:r>
            <a:r>
              <a:rPr lang="pt-PT" dirty="0" err="1">
                <a:latin typeface="+mj-lt"/>
              </a:rPr>
              <a:t>exchange</a:t>
            </a:r>
            <a:r>
              <a:rPr lang="pt-PT" dirty="0">
                <a:latin typeface="+mj-lt"/>
              </a:rPr>
              <a:t> rate in </a:t>
            </a:r>
            <a:r>
              <a:rPr lang="pt-PT" dirty="0" err="1">
                <a:latin typeface="+mj-lt"/>
              </a:rPr>
              <a:t>accordance</a:t>
            </a:r>
            <a:r>
              <a:rPr lang="pt-PT" dirty="0">
                <a:latin typeface="+mj-lt"/>
              </a:rPr>
              <a:t> </a:t>
            </a:r>
            <a:r>
              <a:rPr lang="pt-PT" dirty="0" err="1">
                <a:latin typeface="+mj-lt"/>
              </a:rPr>
              <a:t>with</a:t>
            </a:r>
            <a:r>
              <a:rPr lang="pt-PT" dirty="0">
                <a:latin typeface="+mj-lt"/>
              </a:rPr>
              <a:t> </a:t>
            </a:r>
            <a:r>
              <a:rPr lang="pt-PT" dirty="0" err="1">
                <a:latin typeface="+mj-lt"/>
              </a:rPr>
              <a:t>inflation</a:t>
            </a:r>
            <a:r>
              <a:rPr lang="pt-PT" dirty="0">
                <a:latin typeface="+mj-lt"/>
              </a:rPr>
              <a:t> to </a:t>
            </a:r>
            <a:r>
              <a:rPr lang="pt-PT" dirty="0" err="1">
                <a:latin typeface="+mj-lt"/>
              </a:rPr>
              <a:t>keep</a:t>
            </a:r>
            <a:r>
              <a:rPr lang="pt-PT" dirty="0">
                <a:latin typeface="+mj-lt"/>
              </a:rPr>
              <a:t> </a:t>
            </a:r>
            <a:r>
              <a:rPr lang="pt-PT" dirty="0" err="1">
                <a:latin typeface="+mj-lt"/>
              </a:rPr>
              <a:t>competitiveness</a:t>
            </a:r>
            <a:endParaRPr lang="pt-PT" dirty="0">
              <a:latin typeface="+mj-lt"/>
            </a:endParaRPr>
          </a:p>
          <a:p>
            <a:pPr marL="285750" indent="-285750">
              <a:spcAft>
                <a:spcPts val="600"/>
              </a:spcAft>
              <a:buFont typeface="Wingdings" panose="05000000000000000000" pitchFamily="2" charset="2"/>
              <a:buChar char="§"/>
            </a:pPr>
            <a:r>
              <a:rPr lang="pt-PT" dirty="0" err="1">
                <a:latin typeface="+mj-lt"/>
              </a:rPr>
              <a:t>Smooth</a:t>
            </a:r>
            <a:r>
              <a:rPr lang="pt-PT" dirty="0">
                <a:latin typeface="+mj-lt"/>
              </a:rPr>
              <a:t> </a:t>
            </a:r>
            <a:r>
              <a:rPr lang="pt-PT" dirty="0" err="1">
                <a:latin typeface="+mj-lt"/>
              </a:rPr>
              <a:t>adjustment</a:t>
            </a:r>
            <a:endParaRPr lang="pt-PT" dirty="0">
              <a:latin typeface="+mj-lt"/>
            </a:endParaRPr>
          </a:p>
          <a:p>
            <a:pPr marL="285750" indent="-285750">
              <a:spcAft>
                <a:spcPts val="600"/>
              </a:spcAft>
              <a:buFont typeface="Wingdings" panose="05000000000000000000" pitchFamily="2" charset="2"/>
              <a:buChar char="§"/>
            </a:pPr>
            <a:r>
              <a:rPr lang="pt-PT" dirty="0" err="1">
                <a:latin typeface="+mj-lt"/>
              </a:rPr>
              <a:t>Transparency</a:t>
            </a:r>
            <a:endParaRPr lang="pt-PT" dirty="0">
              <a:latin typeface="+mj-lt"/>
            </a:endParaRPr>
          </a:p>
          <a:p>
            <a:pPr marL="285750" indent="-285750">
              <a:spcAft>
                <a:spcPts val="600"/>
              </a:spcAft>
              <a:buFont typeface="Wingdings" panose="05000000000000000000" pitchFamily="2" charset="2"/>
              <a:buChar char="§"/>
            </a:pPr>
            <a:r>
              <a:rPr lang="pt-PT" dirty="0" err="1">
                <a:latin typeface="+mj-lt"/>
              </a:rPr>
              <a:t>Possibility</a:t>
            </a:r>
            <a:r>
              <a:rPr lang="pt-PT" dirty="0">
                <a:latin typeface="+mj-lt"/>
              </a:rPr>
              <a:t> </a:t>
            </a:r>
            <a:r>
              <a:rPr lang="pt-PT" dirty="0" err="1">
                <a:latin typeface="+mj-lt"/>
              </a:rPr>
              <a:t>of</a:t>
            </a:r>
            <a:r>
              <a:rPr lang="pt-PT" dirty="0">
                <a:latin typeface="+mj-lt"/>
              </a:rPr>
              <a:t> </a:t>
            </a:r>
            <a:r>
              <a:rPr lang="pt-PT" dirty="0" err="1">
                <a:latin typeface="+mj-lt"/>
              </a:rPr>
              <a:t>avoiding</a:t>
            </a:r>
            <a:r>
              <a:rPr lang="pt-PT" dirty="0">
                <a:latin typeface="+mj-lt"/>
              </a:rPr>
              <a:t> </a:t>
            </a:r>
            <a:r>
              <a:rPr lang="pt-PT" dirty="0" err="1">
                <a:latin typeface="+mj-lt"/>
              </a:rPr>
              <a:t>excessive</a:t>
            </a:r>
            <a:r>
              <a:rPr lang="pt-PT" dirty="0">
                <a:latin typeface="+mj-lt"/>
              </a:rPr>
              <a:t> </a:t>
            </a:r>
            <a:r>
              <a:rPr lang="pt-PT" dirty="0" err="1">
                <a:latin typeface="+mj-lt"/>
              </a:rPr>
              <a:t>volatility</a:t>
            </a:r>
            <a:r>
              <a:rPr lang="pt-PT" dirty="0">
                <a:latin typeface="+mj-lt"/>
              </a:rPr>
              <a:t>,</a:t>
            </a:r>
          </a:p>
          <a:p>
            <a:pPr>
              <a:spcAft>
                <a:spcPts val="600"/>
              </a:spcAft>
            </a:pPr>
            <a:endParaRPr lang="pt-PT" dirty="0">
              <a:latin typeface="+mj-lt"/>
            </a:endParaRPr>
          </a:p>
          <a:p>
            <a:pPr marL="285750" indent="-285750">
              <a:spcAft>
                <a:spcPts val="600"/>
              </a:spcAft>
              <a:buFont typeface="Wingdings" panose="05000000000000000000" pitchFamily="2" charset="2"/>
              <a:buChar char="§"/>
            </a:pPr>
            <a:endParaRPr lang="pt-PT" dirty="0">
              <a:latin typeface="+mj-lt"/>
            </a:endParaRPr>
          </a:p>
          <a:p>
            <a:pPr marL="285750" indent="-285750">
              <a:buFont typeface="Wingdings" panose="05000000000000000000" pitchFamily="2" charset="2"/>
              <a:buChar char="§"/>
            </a:pPr>
            <a:endParaRPr lang="pt-PT" dirty="0">
              <a:latin typeface="+mj-lt"/>
            </a:endParaRPr>
          </a:p>
        </p:txBody>
      </p:sp>
    </p:spTree>
    <p:extLst>
      <p:ext uri="{BB962C8B-B14F-4D97-AF65-F5344CB8AC3E}">
        <p14:creationId xmlns:p14="http://schemas.microsoft.com/office/powerpoint/2010/main" val="41378773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dirty="0" err="1"/>
              <a:t>Advantages</a:t>
            </a:r>
            <a:r>
              <a:rPr lang="fr-FR" dirty="0"/>
              <a:t> and </a:t>
            </a:r>
            <a:r>
              <a:rPr lang="fr-FR" dirty="0" err="1"/>
              <a:t>Disadvantages</a:t>
            </a:r>
            <a:r>
              <a:rPr lang="fr-FR" dirty="0"/>
              <a:t> of Exchange Rate </a:t>
            </a:r>
            <a:r>
              <a:rPr lang="fr-FR" dirty="0" err="1"/>
              <a:t>Regimes</a:t>
            </a:r>
            <a:endParaRPr lang="fr-FR" dirty="0"/>
          </a:p>
        </p:txBody>
      </p:sp>
      <p:sp>
        <p:nvSpPr>
          <p:cNvPr id="3" name="Marcador de Posição de Conteúdo 2"/>
          <p:cNvSpPr>
            <a:spLocks noGrp="1"/>
          </p:cNvSpPr>
          <p:nvPr>
            <p:ph sz="quarter" idx="1"/>
          </p:nvPr>
        </p:nvSpPr>
        <p:spPr>
          <a:xfrm>
            <a:off x="914400" y="1417638"/>
            <a:ext cx="3749040" cy="4602162"/>
          </a:xfrm>
        </p:spPr>
        <p:txBody>
          <a:bodyPr/>
          <a:lstStyle/>
          <a:p>
            <a:pPr lvl="1"/>
            <a:r>
              <a:rPr lang="fr-FR" dirty="0" err="1"/>
              <a:t>Traditional</a:t>
            </a:r>
            <a:r>
              <a:rPr lang="fr-FR" dirty="0"/>
              <a:t> </a:t>
            </a:r>
            <a:r>
              <a:rPr lang="fr-FR" dirty="0" err="1"/>
              <a:t>Peg</a:t>
            </a:r>
            <a:endParaRPr lang="fr-FR" dirty="0"/>
          </a:p>
        </p:txBody>
      </p:sp>
      <p:sp>
        <p:nvSpPr>
          <p:cNvPr id="7" name="Content Placeholder 6"/>
          <p:cNvSpPr>
            <a:spLocks noGrp="1"/>
          </p:cNvSpPr>
          <p:nvPr>
            <p:ph sz="quarter" idx="2"/>
          </p:nvPr>
        </p:nvSpPr>
        <p:spPr>
          <a:xfrm>
            <a:off x="4933950" y="2014364"/>
            <a:ext cx="3749040" cy="4005436"/>
          </a:xfrm>
        </p:spPr>
        <p:txBody>
          <a:bodyPr/>
          <a:lstStyle/>
          <a:p>
            <a:pPr marL="0" indent="0">
              <a:buNone/>
            </a:pPr>
            <a:r>
              <a:rPr lang="pt-PT" sz="1800" dirty="0" err="1">
                <a:latin typeface="Arial" panose="020B0604020202020204" pitchFamily="34" charset="0"/>
                <a:cs typeface="Arial" panose="020B0604020202020204" pitchFamily="34" charset="0"/>
              </a:rPr>
              <a:t>Main</a:t>
            </a:r>
            <a:r>
              <a:rPr lang="pt-PT" sz="1800" dirty="0">
                <a:latin typeface="Arial" panose="020B0604020202020204" pitchFamily="34" charset="0"/>
                <a:cs typeface="Arial" panose="020B0604020202020204" pitchFamily="34" charset="0"/>
              </a:rPr>
              <a:t> </a:t>
            </a:r>
            <a:r>
              <a:rPr lang="pt-PT" sz="1800" dirty="0" err="1">
                <a:latin typeface="Arial" panose="020B0604020202020204" pitchFamily="34" charset="0"/>
                <a:cs typeface="Arial" panose="020B0604020202020204" pitchFamily="34" charset="0"/>
              </a:rPr>
              <a:t>Disadvantages</a:t>
            </a:r>
            <a:endParaRPr lang="pt-PT" sz="1800" dirty="0">
              <a:latin typeface="Arial" panose="020B0604020202020204" pitchFamily="34" charset="0"/>
              <a:cs typeface="Arial" panose="020B0604020202020204" pitchFamily="34" charset="0"/>
            </a:endParaRPr>
          </a:p>
          <a:p>
            <a:pPr>
              <a:buFont typeface="Wingdings" panose="05000000000000000000" pitchFamily="2" charset="2"/>
              <a:buChar char="§"/>
            </a:pPr>
            <a:r>
              <a:rPr lang="pt-PT" sz="1800" dirty="0" err="1">
                <a:latin typeface="+mj-lt"/>
                <a:cs typeface="Arial" panose="020B0604020202020204" pitchFamily="34" charset="0"/>
              </a:rPr>
              <a:t>Prone</a:t>
            </a:r>
            <a:r>
              <a:rPr lang="pt-PT" sz="1800" dirty="0">
                <a:latin typeface="+mj-lt"/>
                <a:cs typeface="Arial" panose="020B0604020202020204" pitchFamily="34" charset="0"/>
              </a:rPr>
              <a:t> to </a:t>
            </a:r>
            <a:r>
              <a:rPr lang="pt-PT" sz="1800" dirty="0" err="1">
                <a:latin typeface="+mj-lt"/>
                <a:cs typeface="Arial" panose="020B0604020202020204" pitchFamily="34" charset="0"/>
              </a:rPr>
              <a:t>currency</a:t>
            </a:r>
            <a:r>
              <a:rPr lang="pt-PT" sz="1800" dirty="0">
                <a:latin typeface="+mj-lt"/>
                <a:cs typeface="Arial" panose="020B0604020202020204" pitchFamily="34" charset="0"/>
              </a:rPr>
              <a:t> crises.</a:t>
            </a:r>
            <a:endParaRPr lang="pt-PT" sz="1800" i="1" dirty="0">
              <a:latin typeface="+mj-lt"/>
              <a:cs typeface="Arial" panose="020B0604020202020204" pitchFamily="34" charset="0"/>
            </a:endParaRPr>
          </a:p>
          <a:p>
            <a:pPr>
              <a:buFont typeface="Wingdings" panose="05000000000000000000" pitchFamily="2" charset="2"/>
              <a:buChar char="§"/>
            </a:pPr>
            <a:r>
              <a:rPr lang="pt-PT" sz="1800" dirty="0" err="1">
                <a:latin typeface="+mj-lt"/>
                <a:cs typeface="Arial" panose="020B0604020202020204" pitchFamily="34" charset="0"/>
              </a:rPr>
              <a:t>Requirement</a:t>
            </a:r>
            <a:r>
              <a:rPr lang="pt-PT" sz="1800" dirty="0">
                <a:latin typeface="+mj-lt"/>
                <a:cs typeface="Arial" panose="020B0604020202020204" pitchFamily="34" charset="0"/>
              </a:rPr>
              <a:t> </a:t>
            </a:r>
            <a:r>
              <a:rPr lang="pt-PT" sz="1800" dirty="0" err="1">
                <a:latin typeface="+mj-lt"/>
                <a:cs typeface="Arial" panose="020B0604020202020204" pitchFamily="34" charset="0"/>
              </a:rPr>
              <a:t>of</a:t>
            </a:r>
            <a:r>
              <a:rPr lang="pt-PT" sz="1800" dirty="0">
                <a:latin typeface="+mj-lt"/>
                <a:cs typeface="Arial" panose="020B0604020202020204" pitchFamily="34" charset="0"/>
              </a:rPr>
              <a:t> </a:t>
            </a:r>
            <a:r>
              <a:rPr lang="pt-PT" sz="1800" dirty="0" err="1">
                <a:latin typeface="+mj-lt"/>
                <a:cs typeface="Arial" panose="020B0604020202020204" pitchFamily="34" charset="0"/>
              </a:rPr>
              <a:t>international</a:t>
            </a:r>
            <a:r>
              <a:rPr lang="pt-PT" sz="1800" dirty="0">
                <a:latin typeface="+mj-lt"/>
                <a:cs typeface="Arial" panose="020B0604020202020204" pitchFamily="34" charset="0"/>
              </a:rPr>
              <a:t> reserves.</a:t>
            </a:r>
          </a:p>
          <a:p>
            <a:pPr>
              <a:buFont typeface="Wingdings" panose="05000000000000000000" pitchFamily="2" charset="2"/>
              <a:buChar char="§"/>
            </a:pPr>
            <a:r>
              <a:rPr lang="pt-PT" sz="1800" dirty="0" err="1">
                <a:latin typeface="+mj-lt"/>
              </a:rPr>
              <a:t>Loss</a:t>
            </a:r>
            <a:r>
              <a:rPr lang="pt-PT" sz="1800" dirty="0">
                <a:latin typeface="+mj-lt"/>
              </a:rPr>
              <a:t> </a:t>
            </a:r>
            <a:r>
              <a:rPr lang="pt-PT" sz="1800" dirty="0" err="1">
                <a:latin typeface="+mj-lt"/>
              </a:rPr>
              <a:t>of</a:t>
            </a:r>
            <a:r>
              <a:rPr lang="pt-PT" sz="1800" dirty="0">
                <a:latin typeface="+mj-lt"/>
              </a:rPr>
              <a:t> </a:t>
            </a:r>
            <a:r>
              <a:rPr lang="pt-PT" sz="1800" dirty="0" err="1">
                <a:latin typeface="+mj-lt"/>
              </a:rPr>
              <a:t>monetary</a:t>
            </a:r>
            <a:r>
              <a:rPr lang="pt-PT" sz="1800" dirty="0">
                <a:latin typeface="+mj-lt"/>
              </a:rPr>
              <a:t> </a:t>
            </a:r>
            <a:r>
              <a:rPr lang="pt-PT" sz="1800" dirty="0" err="1">
                <a:latin typeface="+mj-lt"/>
              </a:rPr>
              <a:t>policy</a:t>
            </a:r>
            <a:r>
              <a:rPr lang="pt-PT" sz="1800" dirty="0">
                <a:latin typeface="+mj-lt"/>
              </a:rPr>
              <a:t> </a:t>
            </a:r>
            <a:r>
              <a:rPr lang="pt-PT" sz="1800" dirty="0" err="1">
                <a:latin typeface="+mj-lt"/>
              </a:rPr>
              <a:t>autonomy</a:t>
            </a:r>
            <a:r>
              <a:rPr lang="pt-PT" sz="1800" dirty="0">
                <a:latin typeface="+mj-lt"/>
              </a:rPr>
              <a:t> </a:t>
            </a:r>
            <a:endParaRPr lang="pt-PT" sz="1800" dirty="0">
              <a:latin typeface="+mj-lt"/>
              <a:cs typeface="Arial" panose="020B0604020202020204" pitchFamily="34" charset="0"/>
            </a:endParaRPr>
          </a:p>
        </p:txBody>
      </p:sp>
      <p:sp>
        <p:nvSpPr>
          <p:cNvPr id="4" name="Marcador de Posição do Número do Diapositivo 3"/>
          <p:cNvSpPr>
            <a:spLocks noGrp="1"/>
          </p:cNvSpPr>
          <p:nvPr>
            <p:ph type="sldNum" sz="quarter" idx="12"/>
          </p:nvPr>
        </p:nvSpPr>
        <p:spPr/>
        <p:txBody>
          <a:bodyPr/>
          <a:lstStyle/>
          <a:p>
            <a:pPr>
              <a:defRPr/>
            </a:pPr>
            <a:fld id="{C20ED796-6CA1-4D0F-B525-FBA9146BDC2A}" type="slidenum">
              <a:rPr lang="pt-PT" smtClean="0"/>
              <a:pPr>
                <a:defRPr/>
              </a:pPr>
              <a:t>32</a:t>
            </a:fld>
            <a:endParaRPr lang="pt-PT"/>
          </a:p>
        </p:txBody>
      </p:sp>
      <p:sp>
        <p:nvSpPr>
          <p:cNvPr id="6" name="TextBox 5"/>
          <p:cNvSpPr txBox="1"/>
          <p:nvPr/>
        </p:nvSpPr>
        <p:spPr>
          <a:xfrm>
            <a:off x="986408" y="2014364"/>
            <a:ext cx="3873624" cy="2539157"/>
          </a:xfrm>
          <a:prstGeom prst="rect">
            <a:avLst/>
          </a:prstGeom>
          <a:noFill/>
        </p:spPr>
        <p:txBody>
          <a:bodyPr wrap="square" rtlCol="0">
            <a:spAutoFit/>
          </a:bodyPr>
          <a:lstStyle/>
          <a:p>
            <a:r>
              <a:rPr lang="pt-PT" dirty="0" err="1"/>
              <a:t>Main</a:t>
            </a:r>
            <a:r>
              <a:rPr lang="pt-PT" dirty="0"/>
              <a:t> </a:t>
            </a:r>
            <a:r>
              <a:rPr lang="pt-PT" dirty="0" err="1"/>
              <a:t>Advantages</a:t>
            </a:r>
            <a:endParaRPr lang="pt-PT" dirty="0"/>
          </a:p>
          <a:p>
            <a:pPr marL="285750" indent="-285750">
              <a:spcAft>
                <a:spcPts val="600"/>
              </a:spcAft>
              <a:buFont typeface="Wingdings" panose="05000000000000000000" pitchFamily="2" charset="2"/>
              <a:buChar char="§"/>
            </a:pPr>
            <a:r>
              <a:rPr lang="pt-PT" dirty="0" err="1">
                <a:latin typeface="+mj-lt"/>
              </a:rPr>
              <a:t>Possibility</a:t>
            </a:r>
            <a:r>
              <a:rPr lang="pt-PT" dirty="0">
                <a:latin typeface="+mj-lt"/>
              </a:rPr>
              <a:t> </a:t>
            </a:r>
            <a:r>
              <a:rPr lang="pt-PT" dirty="0" err="1">
                <a:latin typeface="+mj-lt"/>
              </a:rPr>
              <a:t>of</a:t>
            </a:r>
            <a:r>
              <a:rPr lang="pt-PT" dirty="0">
                <a:latin typeface="+mj-lt"/>
              </a:rPr>
              <a:t> </a:t>
            </a:r>
            <a:r>
              <a:rPr lang="pt-PT" dirty="0" err="1">
                <a:latin typeface="+mj-lt"/>
              </a:rPr>
              <a:t>avoiding</a:t>
            </a:r>
            <a:r>
              <a:rPr lang="pt-PT" dirty="0">
                <a:latin typeface="+mj-lt"/>
              </a:rPr>
              <a:t> </a:t>
            </a:r>
            <a:r>
              <a:rPr lang="pt-PT" dirty="0" err="1">
                <a:latin typeface="+mj-lt"/>
              </a:rPr>
              <a:t>excessive</a:t>
            </a:r>
            <a:r>
              <a:rPr lang="pt-PT" dirty="0">
                <a:latin typeface="+mj-lt"/>
              </a:rPr>
              <a:t> </a:t>
            </a:r>
            <a:r>
              <a:rPr lang="pt-PT" dirty="0" err="1">
                <a:latin typeface="+mj-lt"/>
              </a:rPr>
              <a:t>volatility</a:t>
            </a:r>
            <a:r>
              <a:rPr lang="pt-PT" dirty="0">
                <a:latin typeface="+mj-lt"/>
              </a:rPr>
              <a:t>,</a:t>
            </a:r>
          </a:p>
          <a:p>
            <a:pPr marL="285750" indent="-285750">
              <a:spcAft>
                <a:spcPts val="600"/>
              </a:spcAft>
              <a:buFont typeface="Wingdings" panose="05000000000000000000" pitchFamily="2" charset="2"/>
              <a:buChar char="§"/>
            </a:pPr>
            <a:r>
              <a:rPr lang="en-US" dirty="0">
                <a:latin typeface="+mj-lt"/>
              </a:rPr>
              <a:t>Allows high inflation countries to reduce </a:t>
            </a:r>
            <a:r>
              <a:rPr lang="pt-PT" dirty="0" err="1">
                <a:latin typeface="+mj-lt"/>
              </a:rPr>
              <a:t>inflation</a:t>
            </a:r>
            <a:r>
              <a:rPr lang="pt-PT" dirty="0">
                <a:latin typeface="+mj-lt"/>
              </a:rPr>
              <a:t> </a:t>
            </a:r>
            <a:r>
              <a:rPr lang="pt-PT" dirty="0" err="1">
                <a:latin typeface="+mj-lt"/>
              </a:rPr>
              <a:t>by</a:t>
            </a:r>
            <a:r>
              <a:rPr lang="pt-PT" dirty="0">
                <a:latin typeface="+mj-lt"/>
              </a:rPr>
              <a:t> </a:t>
            </a:r>
            <a:r>
              <a:rPr lang="pt-PT" dirty="0" err="1">
                <a:latin typeface="+mj-lt"/>
              </a:rPr>
              <a:t>moderating</a:t>
            </a:r>
            <a:r>
              <a:rPr lang="pt-PT" dirty="0">
                <a:latin typeface="+mj-lt"/>
              </a:rPr>
              <a:t> </a:t>
            </a:r>
            <a:r>
              <a:rPr lang="pt-PT" dirty="0" err="1">
                <a:latin typeface="+mj-lt"/>
              </a:rPr>
              <a:t>inflationary</a:t>
            </a:r>
            <a:r>
              <a:rPr lang="pt-PT" dirty="0">
                <a:latin typeface="+mj-lt"/>
              </a:rPr>
              <a:t> </a:t>
            </a:r>
            <a:r>
              <a:rPr lang="pt-PT" dirty="0" err="1">
                <a:latin typeface="+mj-lt"/>
              </a:rPr>
              <a:t>expectations</a:t>
            </a:r>
            <a:r>
              <a:rPr lang="pt-PT" dirty="0">
                <a:latin typeface="+mj-lt"/>
              </a:rPr>
              <a:t>.</a:t>
            </a:r>
          </a:p>
          <a:p>
            <a:pPr marL="285750" indent="-285750">
              <a:spcAft>
                <a:spcPts val="600"/>
              </a:spcAft>
              <a:buFont typeface="Wingdings" panose="05000000000000000000" pitchFamily="2" charset="2"/>
              <a:buChar char="§"/>
            </a:pPr>
            <a:endParaRPr lang="pt-PT" dirty="0">
              <a:latin typeface="+mj-lt"/>
            </a:endParaRPr>
          </a:p>
          <a:p>
            <a:pPr marL="285750" indent="-285750">
              <a:buFont typeface="Wingdings" panose="05000000000000000000" pitchFamily="2" charset="2"/>
              <a:buChar char="§"/>
            </a:pPr>
            <a:endParaRPr lang="pt-PT" dirty="0">
              <a:latin typeface="+mj-lt"/>
            </a:endParaRPr>
          </a:p>
        </p:txBody>
      </p:sp>
    </p:spTree>
    <p:extLst>
      <p:ext uri="{BB962C8B-B14F-4D97-AF65-F5344CB8AC3E}">
        <p14:creationId xmlns:p14="http://schemas.microsoft.com/office/powerpoint/2010/main" val="22374612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dirty="0" err="1"/>
              <a:t>Advantages</a:t>
            </a:r>
            <a:r>
              <a:rPr lang="fr-FR" dirty="0"/>
              <a:t> and </a:t>
            </a:r>
            <a:r>
              <a:rPr lang="fr-FR" dirty="0" err="1"/>
              <a:t>Disadvantages</a:t>
            </a:r>
            <a:r>
              <a:rPr lang="fr-FR" dirty="0"/>
              <a:t> of Exchange Rate </a:t>
            </a:r>
            <a:r>
              <a:rPr lang="fr-FR" dirty="0" err="1"/>
              <a:t>Regimes</a:t>
            </a:r>
            <a:endParaRPr lang="fr-FR" dirty="0"/>
          </a:p>
        </p:txBody>
      </p:sp>
      <p:sp>
        <p:nvSpPr>
          <p:cNvPr id="3" name="Marcador de Posição de Conteúdo 2"/>
          <p:cNvSpPr>
            <a:spLocks noGrp="1"/>
          </p:cNvSpPr>
          <p:nvPr>
            <p:ph sz="quarter" idx="1"/>
          </p:nvPr>
        </p:nvSpPr>
        <p:spPr>
          <a:xfrm>
            <a:off x="914400" y="1417638"/>
            <a:ext cx="3749040" cy="4602162"/>
          </a:xfrm>
        </p:spPr>
        <p:txBody>
          <a:bodyPr/>
          <a:lstStyle/>
          <a:p>
            <a:pPr lvl="1"/>
            <a:r>
              <a:rPr lang="fr-FR" dirty="0" err="1"/>
              <a:t>Extreme</a:t>
            </a:r>
            <a:r>
              <a:rPr lang="fr-FR" dirty="0"/>
              <a:t> </a:t>
            </a:r>
            <a:r>
              <a:rPr lang="fr-FR" dirty="0" err="1"/>
              <a:t>Fixed</a:t>
            </a:r>
            <a:endParaRPr lang="fr-FR" dirty="0"/>
          </a:p>
        </p:txBody>
      </p:sp>
      <p:sp>
        <p:nvSpPr>
          <p:cNvPr id="7" name="Content Placeholder 6"/>
          <p:cNvSpPr>
            <a:spLocks noGrp="1"/>
          </p:cNvSpPr>
          <p:nvPr>
            <p:ph sz="quarter" idx="2"/>
          </p:nvPr>
        </p:nvSpPr>
        <p:spPr>
          <a:xfrm>
            <a:off x="4933950" y="2014364"/>
            <a:ext cx="3749040" cy="4005436"/>
          </a:xfrm>
        </p:spPr>
        <p:txBody>
          <a:bodyPr/>
          <a:lstStyle/>
          <a:p>
            <a:pPr marL="0" indent="0">
              <a:buNone/>
            </a:pPr>
            <a:r>
              <a:rPr lang="pt-PT" sz="1800" dirty="0" err="1">
                <a:latin typeface="Arial" panose="020B0604020202020204" pitchFamily="34" charset="0"/>
                <a:cs typeface="Arial" panose="020B0604020202020204" pitchFamily="34" charset="0"/>
              </a:rPr>
              <a:t>Main</a:t>
            </a:r>
            <a:r>
              <a:rPr lang="pt-PT" sz="1800" dirty="0">
                <a:latin typeface="Arial" panose="020B0604020202020204" pitchFamily="34" charset="0"/>
                <a:cs typeface="Arial" panose="020B0604020202020204" pitchFamily="34" charset="0"/>
              </a:rPr>
              <a:t> </a:t>
            </a:r>
            <a:r>
              <a:rPr lang="pt-PT" sz="1800" dirty="0" err="1">
                <a:latin typeface="Arial" panose="020B0604020202020204" pitchFamily="34" charset="0"/>
                <a:cs typeface="Arial" panose="020B0604020202020204" pitchFamily="34" charset="0"/>
              </a:rPr>
              <a:t>Disadvantages</a:t>
            </a:r>
            <a:endParaRPr lang="pt-PT" sz="1800" dirty="0">
              <a:latin typeface="Arial" panose="020B0604020202020204" pitchFamily="34" charset="0"/>
              <a:cs typeface="Arial" panose="020B0604020202020204" pitchFamily="34" charset="0"/>
            </a:endParaRPr>
          </a:p>
          <a:p>
            <a:pPr>
              <a:buFont typeface="Wingdings" panose="05000000000000000000" pitchFamily="2" charset="2"/>
              <a:buChar char="§"/>
            </a:pPr>
            <a:r>
              <a:rPr lang="pt-PT" sz="1800" dirty="0" err="1">
                <a:latin typeface="+mj-lt"/>
                <a:cs typeface="Arial" panose="020B0604020202020204" pitchFamily="34" charset="0"/>
              </a:rPr>
              <a:t>Loss</a:t>
            </a:r>
            <a:r>
              <a:rPr lang="pt-PT" sz="1800" dirty="0">
                <a:latin typeface="+mj-lt"/>
                <a:cs typeface="Arial" panose="020B0604020202020204" pitchFamily="34" charset="0"/>
              </a:rPr>
              <a:t> </a:t>
            </a:r>
            <a:r>
              <a:rPr lang="pt-PT" sz="1800" dirty="0" err="1">
                <a:latin typeface="+mj-lt"/>
                <a:cs typeface="Arial" panose="020B0604020202020204" pitchFamily="34" charset="0"/>
              </a:rPr>
              <a:t>of</a:t>
            </a:r>
            <a:r>
              <a:rPr lang="pt-PT" sz="1800" dirty="0">
                <a:latin typeface="+mj-lt"/>
                <a:cs typeface="Arial" panose="020B0604020202020204" pitchFamily="34" charset="0"/>
              </a:rPr>
              <a:t> </a:t>
            </a:r>
            <a:r>
              <a:rPr lang="pt-PT" sz="1800" dirty="0" err="1">
                <a:latin typeface="+mj-lt"/>
                <a:cs typeface="Arial" panose="020B0604020202020204" pitchFamily="34" charset="0"/>
              </a:rPr>
              <a:t>sovereignty</a:t>
            </a:r>
            <a:r>
              <a:rPr lang="pt-PT" sz="1800" dirty="0">
                <a:latin typeface="+mj-lt"/>
                <a:cs typeface="Arial" panose="020B0604020202020204" pitchFamily="34" charset="0"/>
              </a:rPr>
              <a:t> </a:t>
            </a:r>
            <a:r>
              <a:rPr lang="pt-PT" sz="1800" dirty="0" err="1">
                <a:latin typeface="+mj-lt"/>
                <a:cs typeface="Arial" panose="020B0604020202020204" pitchFamily="34" charset="0"/>
              </a:rPr>
              <a:t>revenue</a:t>
            </a:r>
            <a:r>
              <a:rPr lang="pt-PT" sz="1800" dirty="0">
                <a:latin typeface="+mj-lt"/>
                <a:cs typeface="Arial" panose="020B0604020202020204" pitchFamily="34" charset="0"/>
              </a:rPr>
              <a:t>.</a:t>
            </a:r>
          </a:p>
          <a:p>
            <a:pPr marL="0" indent="0">
              <a:buNone/>
            </a:pPr>
            <a:r>
              <a:rPr lang="pt-PT" sz="1800" dirty="0" smtClean="0">
                <a:latin typeface="+mj-lt"/>
                <a:cs typeface="Arial" panose="020B0604020202020204" pitchFamily="34" charset="0"/>
              </a:rPr>
              <a:t>(</a:t>
            </a:r>
            <a:r>
              <a:rPr lang="pt-PT" sz="1800" dirty="0" err="1" smtClean="0">
                <a:latin typeface="+mj-lt"/>
                <a:cs typeface="Arial" panose="020B0604020202020204" pitchFamily="34" charset="0"/>
              </a:rPr>
              <a:t>seigniorage</a:t>
            </a:r>
            <a:r>
              <a:rPr lang="pt-PT" sz="1800" dirty="0" smtClean="0">
                <a:latin typeface="+mj-lt"/>
                <a:cs typeface="Arial" panose="020B0604020202020204" pitchFamily="34" charset="0"/>
              </a:rPr>
              <a:t>).</a:t>
            </a:r>
            <a:endParaRPr lang="pt-PT" sz="1800" dirty="0">
              <a:latin typeface="+mj-lt"/>
              <a:cs typeface="Arial" panose="020B0604020202020204" pitchFamily="34" charset="0"/>
            </a:endParaRPr>
          </a:p>
          <a:p>
            <a:pPr>
              <a:buFont typeface="Wingdings" panose="05000000000000000000" pitchFamily="2" charset="2"/>
              <a:buChar char="§"/>
            </a:pPr>
            <a:r>
              <a:rPr lang="pt-PT" sz="1800" dirty="0" err="1">
                <a:latin typeface="+mj-lt"/>
              </a:rPr>
              <a:t>Loss</a:t>
            </a:r>
            <a:r>
              <a:rPr lang="pt-PT" sz="1800" dirty="0">
                <a:latin typeface="+mj-lt"/>
              </a:rPr>
              <a:t> </a:t>
            </a:r>
            <a:r>
              <a:rPr lang="pt-PT" sz="1800" dirty="0" err="1">
                <a:latin typeface="+mj-lt"/>
              </a:rPr>
              <a:t>of</a:t>
            </a:r>
            <a:r>
              <a:rPr lang="pt-PT" sz="1800" dirty="0">
                <a:latin typeface="+mj-lt"/>
              </a:rPr>
              <a:t> </a:t>
            </a:r>
            <a:r>
              <a:rPr lang="pt-PT" sz="1800" dirty="0" err="1">
                <a:latin typeface="+mj-lt"/>
              </a:rPr>
              <a:t>monetary</a:t>
            </a:r>
            <a:r>
              <a:rPr lang="pt-PT" sz="1800" dirty="0">
                <a:latin typeface="+mj-lt"/>
              </a:rPr>
              <a:t> </a:t>
            </a:r>
            <a:r>
              <a:rPr lang="pt-PT" sz="1800" dirty="0" err="1">
                <a:latin typeface="+mj-lt"/>
              </a:rPr>
              <a:t>policy</a:t>
            </a:r>
            <a:r>
              <a:rPr lang="pt-PT" sz="1800" dirty="0">
                <a:latin typeface="+mj-lt"/>
              </a:rPr>
              <a:t> </a:t>
            </a:r>
            <a:r>
              <a:rPr lang="pt-PT" sz="1800" dirty="0" err="1">
                <a:latin typeface="+mj-lt"/>
              </a:rPr>
              <a:t>autonomy</a:t>
            </a:r>
            <a:r>
              <a:rPr lang="pt-PT" sz="1800" dirty="0">
                <a:latin typeface="+mj-lt"/>
              </a:rPr>
              <a:t>.</a:t>
            </a:r>
            <a:endParaRPr lang="pt-PT" sz="1800" dirty="0">
              <a:latin typeface="+mj-lt"/>
              <a:cs typeface="Arial" panose="020B0604020202020204" pitchFamily="34" charset="0"/>
            </a:endParaRPr>
          </a:p>
        </p:txBody>
      </p:sp>
      <p:sp>
        <p:nvSpPr>
          <p:cNvPr id="4" name="Marcador de Posição do Número do Diapositivo 3"/>
          <p:cNvSpPr>
            <a:spLocks noGrp="1"/>
          </p:cNvSpPr>
          <p:nvPr>
            <p:ph type="sldNum" sz="quarter" idx="12"/>
          </p:nvPr>
        </p:nvSpPr>
        <p:spPr/>
        <p:txBody>
          <a:bodyPr/>
          <a:lstStyle/>
          <a:p>
            <a:pPr>
              <a:defRPr/>
            </a:pPr>
            <a:fld id="{C20ED796-6CA1-4D0F-B525-FBA9146BDC2A}" type="slidenum">
              <a:rPr lang="pt-PT" smtClean="0"/>
              <a:pPr>
                <a:defRPr/>
              </a:pPr>
              <a:t>33</a:t>
            </a:fld>
            <a:endParaRPr lang="pt-PT"/>
          </a:p>
        </p:txBody>
      </p:sp>
      <p:sp>
        <p:nvSpPr>
          <p:cNvPr id="6" name="TextBox 5"/>
          <p:cNvSpPr txBox="1"/>
          <p:nvPr/>
        </p:nvSpPr>
        <p:spPr>
          <a:xfrm>
            <a:off x="986408" y="2014364"/>
            <a:ext cx="3873624" cy="2893100"/>
          </a:xfrm>
          <a:prstGeom prst="rect">
            <a:avLst/>
          </a:prstGeom>
          <a:noFill/>
        </p:spPr>
        <p:txBody>
          <a:bodyPr wrap="square" rtlCol="0">
            <a:spAutoFit/>
          </a:bodyPr>
          <a:lstStyle/>
          <a:p>
            <a:r>
              <a:rPr lang="pt-PT" dirty="0" err="1"/>
              <a:t>Main</a:t>
            </a:r>
            <a:r>
              <a:rPr lang="pt-PT" dirty="0"/>
              <a:t> </a:t>
            </a:r>
            <a:r>
              <a:rPr lang="pt-PT" dirty="0" err="1"/>
              <a:t>Advantages</a:t>
            </a:r>
            <a:endParaRPr lang="pt-PT" dirty="0"/>
          </a:p>
          <a:p>
            <a:pPr marL="285750" indent="-285750">
              <a:spcAft>
                <a:spcPts val="600"/>
              </a:spcAft>
              <a:buFont typeface="Wingdings" panose="05000000000000000000" pitchFamily="2" charset="2"/>
              <a:buChar char="§"/>
            </a:pPr>
            <a:r>
              <a:rPr lang="pt-PT" dirty="0" err="1">
                <a:latin typeface="+mj-lt"/>
              </a:rPr>
              <a:t>Avoids</a:t>
            </a:r>
            <a:r>
              <a:rPr lang="pt-PT" dirty="0">
                <a:latin typeface="+mj-lt"/>
              </a:rPr>
              <a:t> </a:t>
            </a:r>
            <a:r>
              <a:rPr lang="pt-PT" dirty="0" err="1">
                <a:latin typeface="+mj-lt"/>
              </a:rPr>
              <a:t>excessive</a:t>
            </a:r>
            <a:r>
              <a:rPr lang="pt-PT" dirty="0">
                <a:latin typeface="+mj-lt"/>
              </a:rPr>
              <a:t> </a:t>
            </a:r>
            <a:r>
              <a:rPr lang="pt-PT" dirty="0" err="1">
                <a:latin typeface="+mj-lt"/>
              </a:rPr>
              <a:t>volatility</a:t>
            </a:r>
            <a:r>
              <a:rPr lang="pt-PT" dirty="0">
                <a:latin typeface="+mj-lt"/>
              </a:rPr>
              <a:t> </a:t>
            </a:r>
            <a:r>
              <a:rPr lang="pt-PT" dirty="0" err="1">
                <a:latin typeface="+mj-lt"/>
              </a:rPr>
              <a:t>of</a:t>
            </a:r>
            <a:r>
              <a:rPr lang="pt-PT" dirty="0">
                <a:latin typeface="+mj-lt"/>
              </a:rPr>
              <a:t> </a:t>
            </a:r>
            <a:r>
              <a:rPr lang="pt-PT" dirty="0" err="1">
                <a:latin typeface="+mj-lt"/>
              </a:rPr>
              <a:t>exchange</a:t>
            </a:r>
            <a:r>
              <a:rPr lang="pt-PT" dirty="0">
                <a:latin typeface="+mj-lt"/>
              </a:rPr>
              <a:t> rates.</a:t>
            </a:r>
          </a:p>
          <a:p>
            <a:pPr marL="285750" indent="-285750">
              <a:spcAft>
                <a:spcPts val="600"/>
              </a:spcAft>
              <a:buFont typeface="Wingdings" panose="05000000000000000000" pitchFamily="2" charset="2"/>
              <a:buChar char="§"/>
            </a:pPr>
            <a:r>
              <a:rPr lang="en-US" dirty="0">
                <a:latin typeface="+mj-lt"/>
              </a:rPr>
              <a:t>Allows high inflation countries to import credibility in the reduction of inflation</a:t>
            </a:r>
            <a:r>
              <a:rPr lang="pt-PT" dirty="0">
                <a:latin typeface="+mj-lt"/>
              </a:rPr>
              <a:t>.</a:t>
            </a:r>
          </a:p>
          <a:p>
            <a:pPr marL="285750" indent="-285750">
              <a:spcAft>
                <a:spcPts val="600"/>
              </a:spcAft>
              <a:buFont typeface="Wingdings" panose="05000000000000000000" pitchFamily="2" charset="2"/>
              <a:buChar char="§"/>
            </a:pPr>
            <a:r>
              <a:rPr lang="pt-PT" dirty="0" err="1">
                <a:latin typeface="+mj-lt"/>
              </a:rPr>
              <a:t>Not</a:t>
            </a:r>
            <a:r>
              <a:rPr lang="pt-PT" dirty="0">
                <a:latin typeface="+mj-lt"/>
              </a:rPr>
              <a:t> </a:t>
            </a:r>
            <a:r>
              <a:rPr lang="pt-PT" dirty="0" err="1">
                <a:latin typeface="+mj-lt"/>
              </a:rPr>
              <a:t>prone</a:t>
            </a:r>
            <a:r>
              <a:rPr lang="pt-PT" dirty="0">
                <a:latin typeface="+mj-lt"/>
              </a:rPr>
              <a:t> to </a:t>
            </a:r>
            <a:r>
              <a:rPr lang="pt-PT" dirty="0" err="1">
                <a:latin typeface="+mj-lt"/>
              </a:rPr>
              <a:t>currency</a:t>
            </a:r>
            <a:r>
              <a:rPr lang="pt-PT" dirty="0">
                <a:latin typeface="+mj-lt"/>
              </a:rPr>
              <a:t> crises.</a:t>
            </a:r>
          </a:p>
          <a:p>
            <a:pPr marL="285750" indent="-285750">
              <a:spcAft>
                <a:spcPts val="600"/>
              </a:spcAft>
              <a:buFont typeface="Wingdings" panose="05000000000000000000" pitchFamily="2" charset="2"/>
              <a:buChar char="§"/>
            </a:pPr>
            <a:endParaRPr lang="pt-PT" dirty="0">
              <a:latin typeface="+mj-lt"/>
            </a:endParaRPr>
          </a:p>
          <a:p>
            <a:pPr marL="285750" indent="-285750">
              <a:buFont typeface="Wingdings" panose="05000000000000000000" pitchFamily="2" charset="2"/>
              <a:buChar char="§"/>
            </a:pPr>
            <a:endParaRPr lang="pt-PT" dirty="0">
              <a:latin typeface="+mj-lt"/>
            </a:endParaRPr>
          </a:p>
        </p:txBody>
      </p:sp>
    </p:spTree>
    <p:extLst>
      <p:ext uri="{BB962C8B-B14F-4D97-AF65-F5344CB8AC3E}">
        <p14:creationId xmlns:p14="http://schemas.microsoft.com/office/powerpoint/2010/main" val="2408069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pt-PT" dirty="0"/>
              <a:t>Gold Standard </a:t>
            </a:r>
            <a:r>
              <a:rPr lang="en-US" altLang="pt-PT" sz="2800" dirty="0"/>
              <a:t>(</a:t>
            </a:r>
            <a:r>
              <a:rPr lang="en-US" sz="2800" dirty="0"/>
              <a:t>1870-1913)</a:t>
            </a:r>
            <a:endParaRPr lang="en-US" altLang="pt-PT" sz="2800" dirty="0"/>
          </a:p>
        </p:txBody>
      </p:sp>
      <p:sp>
        <p:nvSpPr>
          <p:cNvPr id="5123" name="Rectangle 3"/>
          <p:cNvSpPr>
            <a:spLocks noGrp="1" noChangeArrowheads="1"/>
          </p:cNvSpPr>
          <p:nvPr>
            <p:ph type="body" idx="1"/>
          </p:nvPr>
        </p:nvSpPr>
        <p:spPr/>
        <p:txBody>
          <a:bodyPr/>
          <a:lstStyle/>
          <a:p>
            <a:r>
              <a:rPr lang="en-US" altLang="pt-PT" sz="2800" dirty="0"/>
              <a:t>A </a:t>
            </a:r>
            <a:r>
              <a:rPr lang="en-US" altLang="pt-PT" sz="2800" dirty="0">
                <a:solidFill>
                  <a:schemeClr val="accent2">
                    <a:lumMod val="75000"/>
                  </a:schemeClr>
                </a:solidFill>
              </a:rPr>
              <a:t>commodity money standard </a:t>
            </a:r>
            <a:r>
              <a:rPr lang="en-US" altLang="pt-PT" sz="2800" dirty="0"/>
              <a:t>= the value of money is fixed relative to a commodity. The currency can be redeemed any time for the equivalent specie. A gold standard is an example. </a:t>
            </a:r>
          </a:p>
          <a:p>
            <a:r>
              <a:rPr lang="en-US" altLang="pt-PT" sz="2800" dirty="0"/>
              <a:t>For example, suppose</a:t>
            </a:r>
          </a:p>
          <a:p>
            <a:pPr lvl="1"/>
            <a:r>
              <a:rPr lang="en-US" altLang="pt-PT" sz="2400" dirty="0"/>
              <a:t>1 unit of currency A = 0.10 ounce of gold</a:t>
            </a:r>
          </a:p>
          <a:p>
            <a:pPr lvl="1"/>
            <a:r>
              <a:rPr lang="en-US" altLang="pt-PT" sz="2400" dirty="0"/>
              <a:t>1 unit of currency B = 0.20 ounce of gold</a:t>
            </a:r>
          </a:p>
          <a:p>
            <a:pPr lvl="1">
              <a:buFont typeface="Wingdings" panose="05000000000000000000" pitchFamily="2" charset="2"/>
              <a:buNone/>
            </a:pPr>
            <a:r>
              <a:rPr lang="en-US" altLang="pt-PT" sz="2400" dirty="0"/>
              <a:t>Then</a:t>
            </a:r>
          </a:p>
          <a:p>
            <a:pPr lvl="1">
              <a:buFont typeface="Wingdings" panose="05000000000000000000" pitchFamily="2" charset="2"/>
              <a:buNone/>
            </a:pPr>
            <a:r>
              <a:rPr lang="en-US" altLang="pt-PT" sz="2400" dirty="0"/>
              <a:t>	S(B/A) = 0.20 </a:t>
            </a:r>
            <a:r>
              <a:rPr lang="en-US" altLang="pt-PT" sz="2400" dirty="0">
                <a:sym typeface="Symbol" panose="05050102010706020507" pitchFamily="18" charset="2"/>
              </a:rPr>
              <a:t> </a:t>
            </a:r>
            <a:r>
              <a:rPr lang="en-US" altLang="pt-PT" sz="2400" dirty="0"/>
              <a:t>0.10 = 2 = price of currency B in terms of currency A</a:t>
            </a:r>
          </a:p>
        </p:txBody>
      </p:sp>
    </p:spTree>
    <p:extLst>
      <p:ext uri="{BB962C8B-B14F-4D97-AF65-F5344CB8AC3E}">
        <p14:creationId xmlns:p14="http://schemas.microsoft.com/office/powerpoint/2010/main" val="33024844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3">
                                            <p:txEl>
                                              <p:pRg st="4" end="4"/>
                                            </p:txEl>
                                          </p:spTgt>
                                        </p:tgtEl>
                                        <p:attrNameLst>
                                          <p:attrName>style.visibility</p:attrName>
                                        </p:attrNameLst>
                                      </p:cBhvr>
                                      <p:to>
                                        <p:strVal val="visible"/>
                                      </p:to>
                                    </p:set>
                                    <p:anim calcmode="lin" valueType="num">
                                      <p:cBhvr additive="base">
                                        <p:cTn id="31" dur="500" fill="hold"/>
                                        <p:tgtEl>
                                          <p:spTgt spid="512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123">
                                            <p:txEl>
                                              <p:pRg st="5" end="5"/>
                                            </p:txEl>
                                          </p:spTgt>
                                        </p:tgtEl>
                                        <p:attrNameLst>
                                          <p:attrName>style.visibility</p:attrName>
                                        </p:attrNameLst>
                                      </p:cBhvr>
                                      <p:to>
                                        <p:strVal val="visible"/>
                                      </p:to>
                                    </p:set>
                                    <p:anim calcmode="lin" valueType="num">
                                      <p:cBhvr additive="base">
                                        <p:cTn id="37" dur="500" fill="hold"/>
                                        <p:tgtEl>
                                          <p:spTgt spid="512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12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363272" cy="1008112"/>
          </a:xfrm>
        </p:spPr>
        <p:txBody>
          <a:bodyPr/>
          <a:lstStyle/>
          <a:p>
            <a:r>
              <a:rPr lang="en-US" dirty="0"/>
              <a:t>Collapse of the Gold Standard </a:t>
            </a:r>
            <a:r>
              <a:rPr lang="en-US" sz="2800" dirty="0"/>
              <a:t>(1914-44)</a:t>
            </a:r>
            <a:br>
              <a:rPr lang="en-US" sz="2800" dirty="0"/>
            </a:br>
            <a:endParaRPr lang="pt-PT" sz="2800" dirty="0"/>
          </a:p>
        </p:txBody>
      </p:sp>
      <p:sp>
        <p:nvSpPr>
          <p:cNvPr id="3" name="Content Placeholder 2"/>
          <p:cNvSpPr>
            <a:spLocks noGrp="1"/>
          </p:cNvSpPr>
          <p:nvPr>
            <p:ph sz="quarter" idx="1"/>
          </p:nvPr>
        </p:nvSpPr>
        <p:spPr>
          <a:xfrm>
            <a:off x="323528" y="1447800"/>
            <a:ext cx="8363272" cy="4572000"/>
          </a:xfrm>
        </p:spPr>
        <p:txBody>
          <a:bodyPr/>
          <a:lstStyle/>
          <a:p>
            <a:r>
              <a:rPr lang="en-US" altLang="pt-PT" dirty="0"/>
              <a:t>WWI: the gold standard was abandoned by many countries.</a:t>
            </a:r>
            <a:r>
              <a:rPr lang="en-US" dirty="0"/>
              <a:t> Expectation that floating exchange rates regime was temporary, and that countries would soon return to the gold standard.</a:t>
            </a:r>
            <a:endParaRPr lang="en-US" altLang="pt-PT" dirty="0"/>
          </a:p>
          <a:p>
            <a:r>
              <a:rPr lang="en-US" altLang="pt-PT" dirty="0"/>
              <a:t>1919: US returned to the gold standard </a:t>
            </a:r>
          </a:p>
          <a:p>
            <a:pPr marL="273050" lvl="1" indent="-273050">
              <a:spcBef>
                <a:spcPts val="575"/>
              </a:spcBef>
              <a:buClr>
                <a:schemeClr val="accent1"/>
              </a:buClr>
              <a:buNone/>
            </a:pPr>
            <a:r>
              <a:rPr lang="en-US" altLang="pt-PT" dirty="0">
                <a:sym typeface="Symbol" panose="05050102010706020507" pitchFamily="18" charset="2"/>
              </a:rPr>
              <a:t>	</a:t>
            </a:r>
            <a:r>
              <a:rPr lang="en-US" altLang="pt-PT" dirty="0"/>
              <a:t>1925: Britain returned to the gold standard at the parity prevailing before the war, followed by France and Switzerland.</a:t>
            </a:r>
          </a:p>
          <a:p>
            <a:pPr marL="0" indent="0">
              <a:buNone/>
            </a:pPr>
            <a:r>
              <a:rPr lang="en-US" altLang="pt-PT" sz="2800" dirty="0"/>
              <a:t>   1930’s - Great depression</a:t>
            </a:r>
            <a:endParaRPr lang="en-US" altLang="pt-PT" sz="2800" dirty="0">
              <a:sym typeface="Symbol" panose="05050102010706020507" pitchFamily="18" charset="2"/>
            </a:endParaRPr>
          </a:p>
          <a:p>
            <a:r>
              <a:rPr lang="en-US" altLang="pt-PT" sz="2400" dirty="0">
                <a:sym typeface="Symbol" panose="05050102010706020507" pitchFamily="18" charset="2"/>
              </a:rPr>
              <a:t>A period of competitive devaluations: In trying to stimulate domestic economies by increasing exports, country after country devalued.</a:t>
            </a:r>
          </a:p>
          <a:p>
            <a:r>
              <a:rPr lang="en-US" altLang="pt-PT" sz="2400" dirty="0">
                <a:sym typeface="Symbol" panose="05050102010706020507" pitchFamily="18" charset="2"/>
              </a:rPr>
              <a:t>FX controls</a:t>
            </a:r>
          </a:p>
          <a:p>
            <a:pPr marL="273050" lvl="1" indent="-273050">
              <a:spcBef>
                <a:spcPts val="575"/>
              </a:spcBef>
              <a:buClr>
                <a:schemeClr val="accent1"/>
              </a:buClr>
              <a:buNone/>
            </a:pPr>
            <a:endParaRPr lang="en-US" altLang="pt-PT" dirty="0"/>
          </a:p>
        </p:txBody>
      </p:sp>
      <p:sp>
        <p:nvSpPr>
          <p:cNvPr id="4" name="Slide Number Placeholder 3"/>
          <p:cNvSpPr>
            <a:spLocks noGrp="1"/>
          </p:cNvSpPr>
          <p:nvPr>
            <p:ph type="sldNum" sz="quarter" idx="12"/>
          </p:nvPr>
        </p:nvSpPr>
        <p:spPr/>
        <p:txBody>
          <a:bodyPr/>
          <a:lstStyle/>
          <a:p>
            <a:pPr>
              <a:defRPr/>
            </a:pPr>
            <a:fld id="{C20ED796-6CA1-4D0F-B525-FBA9146BDC2A}" type="slidenum">
              <a:rPr lang="pt-PT" smtClean="0"/>
              <a:pPr>
                <a:defRPr/>
              </a:pPr>
              <a:t>5</a:t>
            </a:fld>
            <a:endParaRPr lang="pt-PT"/>
          </a:p>
        </p:txBody>
      </p:sp>
    </p:spTree>
    <p:extLst>
      <p:ext uri="{BB962C8B-B14F-4D97-AF65-F5344CB8AC3E}">
        <p14:creationId xmlns:p14="http://schemas.microsoft.com/office/powerpoint/2010/main" val="57416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l="-17000" r="-17000"/>
          </a:stretch>
        </a:blipFill>
        <a:effectLst/>
      </p:bgPr>
    </p:bg>
    <p:spTree>
      <p:nvGrpSpPr>
        <p:cNvPr id="1" name=""/>
        <p:cNvGrpSpPr/>
        <p:nvPr/>
      </p:nvGrpSpPr>
      <p:grpSpPr>
        <a:xfrm>
          <a:off x="0" y="0"/>
          <a:ext cx="0" cy="0"/>
          <a:chOff x="0" y="0"/>
          <a:chExt cx="0" cy="0"/>
        </a:xfrm>
      </p:grpSpPr>
      <p:pic>
        <p:nvPicPr>
          <p:cNvPr id="1028" name="Picture 4" descr="https://cdn.static-economist.com/sites/default/files/images/2014/06/blogs/economist-explains/20140705_blp50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260648"/>
            <a:ext cx="3195166" cy="179896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
          </p:nvPr>
        </p:nvSpPr>
        <p:spPr>
          <a:xfrm>
            <a:off x="914400" y="1663459"/>
            <a:ext cx="7772400" cy="4824536"/>
          </a:xfrm>
        </p:spPr>
        <p:txBody>
          <a:bodyPr/>
          <a:lstStyle/>
          <a:p>
            <a:r>
              <a:rPr lang="pt-PT" dirty="0" err="1"/>
              <a:t>After</a:t>
            </a:r>
            <a:r>
              <a:rPr lang="pt-PT" dirty="0"/>
              <a:t> WWII countries </a:t>
            </a:r>
            <a:r>
              <a:rPr lang="pt-PT" dirty="0" err="1"/>
              <a:t>wanted</a:t>
            </a:r>
            <a:r>
              <a:rPr lang="pt-PT" dirty="0"/>
              <a:t> to </a:t>
            </a:r>
            <a:r>
              <a:rPr lang="pt-PT" dirty="0" err="1"/>
              <a:t>rebuild</a:t>
            </a:r>
            <a:r>
              <a:rPr lang="pt-PT" dirty="0"/>
              <a:t> </a:t>
            </a:r>
            <a:r>
              <a:rPr lang="pt-PT" dirty="0" err="1"/>
              <a:t>their</a:t>
            </a:r>
            <a:r>
              <a:rPr lang="pt-PT" dirty="0"/>
              <a:t> </a:t>
            </a:r>
            <a:r>
              <a:rPr lang="pt-PT" dirty="0" err="1"/>
              <a:t>economies</a:t>
            </a:r>
            <a:r>
              <a:rPr lang="pt-PT" dirty="0"/>
              <a:t>. </a:t>
            </a:r>
            <a:r>
              <a:rPr lang="pt-PT" dirty="0" err="1"/>
              <a:t>Problems</a:t>
            </a:r>
            <a:r>
              <a:rPr lang="pt-PT" dirty="0"/>
              <a:t>: </a:t>
            </a:r>
            <a:r>
              <a:rPr lang="pt-PT" dirty="0" err="1"/>
              <a:t>inflation</a:t>
            </a:r>
            <a:r>
              <a:rPr lang="pt-PT" dirty="0"/>
              <a:t>, </a:t>
            </a:r>
            <a:r>
              <a:rPr lang="pt-PT" dirty="0" err="1"/>
              <a:t>unemployment</a:t>
            </a:r>
            <a:r>
              <a:rPr lang="pt-PT" dirty="0"/>
              <a:t>, </a:t>
            </a:r>
            <a:r>
              <a:rPr lang="pt-PT" dirty="0" err="1"/>
              <a:t>political</a:t>
            </a:r>
            <a:r>
              <a:rPr lang="pt-PT" dirty="0"/>
              <a:t> </a:t>
            </a:r>
            <a:r>
              <a:rPr lang="pt-PT" dirty="0" err="1"/>
              <a:t>instability</a:t>
            </a:r>
            <a:r>
              <a:rPr lang="pt-PT" dirty="0"/>
              <a:t>.</a:t>
            </a:r>
          </a:p>
          <a:p>
            <a:r>
              <a:rPr lang="pt-PT" dirty="0"/>
              <a:t>44 countries in </a:t>
            </a:r>
            <a:r>
              <a:rPr lang="pt-PT" dirty="0" err="1"/>
              <a:t>Bretton</a:t>
            </a:r>
            <a:r>
              <a:rPr lang="pt-PT" dirty="0"/>
              <a:t> </a:t>
            </a:r>
            <a:r>
              <a:rPr lang="pt-PT" dirty="0" err="1"/>
              <a:t>Woods</a:t>
            </a:r>
            <a:r>
              <a:rPr lang="pt-PT" dirty="0"/>
              <a:t>, New Hampshire in 1944.</a:t>
            </a:r>
          </a:p>
          <a:p>
            <a:r>
              <a:rPr lang="pt-PT" dirty="0" err="1"/>
              <a:t>Agreement</a:t>
            </a:r>
            <a:r>
              <a:rPr lang="pt-PT" dirty="0"/>
              <a:t> to </a:t>
            </a:r>
            <a:r>
              <a:rPr lang="pt-PT" dirty="0" err="1"/>
              <a:t>renew</a:t>
            </a:r>
            <a:r>
              <a:rPr lang="pt-PT" dirty="0"/>
              <a:t> the </a:t>
            </a:r>
            <a:r>
              <a:rPr lang="pt-PT" dirty="0" err="1"/>
              <a:t>gold</a:t>
            </a:r>
            <a:r>
              <a:rPr lang="pt-PT" dirty="0"/>
              <a:t> standard on a </a:t>
            </a:r>
            <a:r>
              <a:rPr lang="pt-PT" dirty="0" err="1"/>
              <a:t>modified</a:t>
            </a:r>
            <a:r>
              <a:rPr lang="pt-PT" dirty="0"/>
              <a:t> </a:t>
            </a:r>
            <a:r>
              <a:rPr lang="pt-PT" dirty="0" err="1"/>
              <a:t>basis</a:t>
            </a:r>
            <a:r>
              <a:rPr lang="pt-PT" dirty="0"/>
              <a:t>: a </a:t>
            </a:r>
            <a:r>
              <a:rPr lang="pt-PT" b="1" dirty="0" err="1">
                <a:solidFill>
                  <a:schemeClr val="accent4"/>
                </a:solidFill>
              </a:rPr>
              <a:t>dollar-based</a:t>
            </a:r>
            <a:r>
              <a:rPr lang="pt-PT" b="1" dirty="0">
                <a:solidFill>
                  <a:schemeClr val="accent4"/>
                </a:solidFill>
              </a:rPr>
              <a:t> </a:t>
            </a:r>
            <a:r>
              <a:rPr lang="pt-PT" b="1" dirty="0" err="1">
                <a:solidFill>
                  <a:schemeClr val="accent4"/>
                </a:solidFill>
              </a:rPr>
              <a:t>gold</a:t>
            </a:r>
            <a:r>
              <a:rPr lang="pt-PT" b="1" dirty="0">
                <a:solidFill>
                  <a:schemeClr val="accent4"/>
                </a:solidFill>
              </a:rPr>
              <a:t> standard</a:t>
            </a:r>
          </a:p>
          <a:p>
            <a:pPr lvl="1"/>
            <a:r>
              <a:rPr lang="pt-PT" sz="2600" dirty="0" err="1"/>
              <a:t>Only</a:t>
            </a:r>
            <a:r>
              <a:rPr lang="pt-PT" sz="2600" dirty="0"/>
              <a:t> the US </a:t>
            </a:r>
            <a:r>
              <a:rPr lang="pt-PT" sz="2600" dirty="0" err="1"/>
              <a:t>commited</a:t>
            </a:r>
            <a:r>
              <a:rPr lang="pt-PT" sz="2600" dirty="0"/>
              <a:t> to redeem </a:t>
            </a:r>
            <a:r>
              <a:rPr lang="pt-PT" sz="2600" dirty="0" err="1"/>
              <a:t>its</a:t>
            </a:r>
            <a:r>
              <a:rPr lang="pt-PT" sz="2600" dirty="0"/>
              <a:t> </a:t>
            </a:r>
            <a:r>
              <a:rPr lang="pt-PT" sz="2600" dirty="0" err="1"/>
              <a:t>currency</a:t>
            </a:r>
            <a:r>
              <a:rPr lang="pt-PT" sz="2600" dirty="0"/>
              <a:t> for </a:t>
            </a:r>
            <a:r>
              <a:rPr lang="pt-PT" sz="2600" dirty="0" err="1"/>
              <a:t>gold</a:t>
            </a:r>
            <a:r>
              <a:rPr lang="pt-PT" sz="2600" dirty="0"/>
              <a:t> </a:t>
            </a:r>
            <a:r>
              <a:rPr lang="pt-PT" sz="2600" dirty="0" err="1"/>
              <a:t>at</a:t>
            </a:r>
            <a:r>
              <a:rPr lang="pt-PT" sz="2600" dirty="0"/>
              <a:t> the </a:t>
            </a:r>
            <a:r>
              <a:rPr lang="pt-PT" sz="2600" dirty="0" err="1"/>
              <a:t>request</a:t>
            </a:r>
            <a:r>
              <a:rPr lang="pt-PT" sz="2600" dirty="0"/>
              <a:t> of a </a:t>
            </a:r>
            <a:r>
              <a:rPr lang="pt-PT" sz="2600" dirty="0" err="1"/>
              <a:t>foreign</a:t>
            </a:r>
            <a:r>
              <a:rPr lang="pt-PT" sz="2600" dirty="0"/>
              <a:t> central </a:t>
            </a:r>
            <a:r>
              <a:rPr lang="pt-PT" sz="2600" dirty="0" err="1"/>
              <a:t>bank</a:t>
            </a:r>
            <a:r>
              <a:rPr lang="pt-PT" sz="2600" dirty="0"/>
              <a:t> (</a:t>
            </a:r>
            <a:r>
              <a:rPr lang="en-US" altLang="pt-PT" sz="2600" dirty="0"/>
              <a:t>$35 an ounce of gold)</a:t>
            </a:r>
            <a:r>
              <a:rPr lang="pt-PT" sz="2600" dirty="0"/>
              <a:t>. </a:t>
            </a:r>
          </a:p>
          <a:p>
            <a:pPr lvl="1"/>
            <a:r>
              <a:rPr lang="pt-PT" sz="2600" dirty="0" err="1"/>
              <a:t>Other</a:t>
            </a:r>
            <a:r>
              <a:rPr lang="pt-PT" sz="2600" dirty="0"/>
              <a:t> countries </a:t>
            </a:r>
            <a:r>
              <a:rPr lang="pt-PT" sz="2600" dirty="0" err="1"/>
              <a:t>pegged</a:t>
            </a:r>
            <a:r>
              <a:rPr lang="pt-PT" sz="2600" dirty="0"/>
              <a:t> the </a:t>
            </a:r>
            <a:r>
              <a:rPr lang="pt-PT" sz="2600" dirty="0" err="1"/>
              <a:t>values</a:t>
            </a:r>
            <a:r>
              <a:rPr lang="pt-PT" sz="2600" dirty="0"/>
              <a:t> of </a:t>
            </a:r>
            <a:r>
              <a:rPr lang="pt-PT" sz="2600" dirty="0" err="1"/>
              <a:t>currencies</a:t>
            </a:r>
            <a:r>
              <a:rPr lang="pt-PT" sz="2600" dirty="0"/>
              <a:t> to the US </a:t>
            </a:r>
            <a:r>
              <a:rPr lang="pt-PT" sz="2600" dirty="0" err="1"/>
              <a:t>dollar</a:t>
            </a:r>
            <a:r>
              <a:rPr lang="pt-PT" sz="2600" dirty="0"/>
              <a:t>. </a:t>
            </a:r>
            <a:r>
              <a:rPr lang="en-US" sz="2600" dirty="0"/>
              <a:t>Countries agreed to “support” their exchange rates within + or – 1% of the par values.</a:t>
            </a:r>
          </a:p>
          <a:p>
            <a:pPr lvl="1"/>
            <a:endParaRPr lang="pt-PT" dirty="0"/>
          </a:p>
          <a:p>
            <a:pPr marL="319088" lvl="1" indent="0">
              <a:buNone/>
            </a:pPr>
            <a:endParaRPr lang="pt-PT" dirty="0"/>
          </a:p>
        </p:txBody>
      </p:sp>
      <p:sp>
        <p:nvSpPr>
          <p:cNvPr id="2" name="Title 1"/>
          <p:cNvSpPr>
            <a:spLocks noGrp="1"/>
          </p:cNvSpPr>
          <p:nvPr>
            <p:ph type="title"/>
          </p:nvPr>
        </p:nvSpPr>
        <p:spPr>
          <a:xfrm>
            <a:off x="614401" y="623966"/>
            <a:ext cx="4381942" cy="428770"/>
          </a:xfrm>
        </p:spPr>
        <p:txBody>
          <a:bodyPr/>
          <a:lstStyle/>
          <a:p>
            <a:r>
              <a:rPr lang="en-US" dirty="0"/>
              <a:t>Bretton Woods</a:t>
            </a:r>
            <a:endParaRPr lang="pt-PT" dirty="0"/>
          </a:p>
        </p:txBody>
      </p:sp>
      <p:sp>
        <p:nvSpPr>
          <p:cNvPr id="4" name="Slide Number Placeholder 3"/>
          <p:cNvSpPr>
            <a:spLocks noGrp="1"/>
          </p:cNvSpPr>
          <p:nvPr>
            <p:ph type="sldNum" sz="quarter" idx="12"/>
          </p:nvPr>
        </p:nvSpPr>
        <p:spPr/>
        <p:txBody>
          <a:bodyPr/>
          <a:lstStyle/>
          <a:p>
            <a:pPr>
              <a:defRPr/>
            </a:pPr>
            <a:fld id="{C20ED796-6CA1-4D0F-B525-FBA9146BDC2A}" type="slidenum">
              <a:rPr lang="pt-PT" smtClean="0"/>
              <a:pPr>
                <a:defRPr/>
              </a:pPr>
              <a:t>6</a:t>
            </a:fld>
            <a:endParaRPr lang="pt-PT"/>
          </a:p>
        </p:txBody>
      </p:sp>
    </p:spTree>
    <p:extLst>
      <p:ext uri="{BB962C8B-B14F-4D97-AF65-F5344CB8AC3E}">
        <p14:creationId xmlns:p14="http://schemas.microsoft.com/office/powerpoint/2010/main" val="3728167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43608" y="955204"/>
            <a:ext cx="7772400" cy="5255096"/>
          </a:xfrm>
        </p:spPr>
        <p:txBody>
          <a:bodyPr/>
          <a:lstStyle/>
          <a:p>
            <a:r>
              <a:rPr lang="en-US" sz="2800" dirty="0"/>
              <a:t>In the 1960’s: </a:t>
            </a:r>
            <a:r>
              <a:rPr lang="en-US" altLang="pt-PT" sz="2800" dirty="0"/>
              <a:t>Dollar seen by the market as “overvalued.” Foreigners become concerned about holding overvalued U.S. dollars at a rate of $35 an ounce.</a:t>
            </a:r>
          </a:p>
          <a:p>
            <a:endParaRPr lang="en-US" altLang="pt-PT" sz="2800" dirty="0"/>
          </a:p>
          <a:p>
            <a:r>
              <a:rPr lang="en-US" altLang="pt-PT" sz="2800" dirty="0"/>
              <a:t>1971: dollar convertibility into gold was suspended.</a:t>
            </a:r>
          </a:p>
          <a:p>
            <a:pPr marL="274638" lvl="1" indent="0">
              <a:buNone/>
            </a:pPr>
            <a:r>
              <a:rPr lang="en-US" dirty="0"/>
              <a:t>December 1971: </a:t>
            </a:r>
            <a:r>
              <a:rPr lang="en-US" altLang="pt-PT" b="1" dirty="0">
                <a:solidFill>
                  <a:schemeClr val="accent4"/>
                </a:solidFill>
              </a:rPr>
              <a:t>Smithsonian Agreements</a:t>
            </a:r>
          </a:p>
          <a:p>
            <a:pPr marL="617538" lvl="1" indent="-342900"/>
            <a:r>
              <a:rPr lang="en-US" altLang="pt-PT" dirty="0"/>
              <a:t>The dollar was devalued against foreign currencies.</a:t>
            </a:r>
          </a:p>
          <a:p>
            <a:pPr marL="617538" lvl="1" indent="-342900"/>
            <a:r>
              <a:rPr lang="en-US" altLang="pt-PT" dirty="0"/>
              <a:t>The dollar price of gold increased from $35 to $38 an ounce.</a:t>
            </a:r>
          </a:p>
          <a:p>
            <a:pPr marL="617538" lvl="1" indent="-342900"/>
            <a:r>
              <a:rPr lang="en-US" altLang="pt-PT" dirty="0"/>
              <a:t>Currencies could fluctuate + or – 2.25% around their new par values.</a:t>
            </a:r>
          </a:p>
          <a:p>
            <a:pPr marL="342900" indent="-342900"/>
            <a:r>
              <a:rPr lang="en-US" altLang="pt-PT" dirty="0"/>
              <a:t>New problems. 1973: generalized </a:t>
            </a:r>
            <a:r>
              <a:rPr lang="en-US" altLang="pt-PT" sz="2400" dirty="0"/>
              <a:t>floating.</a:t>
            </a:r>
            <a:endParaRPr lang="en-US" altLang="pt-PT" dirty="0"/>
          </a:p>
          <a:p>
            <a:pPr marL="617538" lvl="1" indent="-342900"/>
            <a:endParaRPr lang="pt-PT" dirty="0"/>
          </a:p>
        </p:txBody>
      </p:sp>
      <p:sp>
        <p:nvSpPr>
          <p:cNvPr id="4" name="Slide Number Placeholder 3"/>
          <p:cNvSpPr>
            <a:spLocks noGrp="1"/>
          </p:cNvSpPr>
          <p:nvPr>
            <p:ph type="sldNum" sz="quarter" idx="12"/>
          </p:nvPr>
        </p:nvSpPr>
        <p:spPr/>
        <p:txBody>
          <a:bodyPr/>
          <a:lstStyle/>
          <a:p>
            <a:pPr>
              <a:defRPr/>
            </a:pPr>
            <a:fld id="{C20ED796-6CA1-4D0F-B525-FBA9146BDC2A}" type="slidenum">
              <a:rPr lang="pt-PT" smtClean="0"/>
              <a:pPr>
                <a:defRPr/>
              </a:pPr>
              <a:t>7</a:t>
            </a:fld>
            <a:endParaRPr lang="pt-PT"/>
          </a:p>
        </p:txBody>
      </p:sp>
    </p:spTree>
    <p:extLst>
      <p:ext uri="{BB962C8B-B14F-4D97-AF65-F5344CB8AC3E}">
        <p14:creationId xmlns:p14="http://schemas.microsoft.com/office/powerpoint/2010/main" val="2444319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764704"/>
            <a:ext cx="7772400" cy="5445596"/>
          </a:xfrm>
        </p:spPr>
        <p:txBody>
          <a:bodyPr/>
          <a:lstStyle/>
          <a:p>
            <a:pPr>
              <a:spcBef>
                <a:spcPts val="1200"/>
              </a:spcBef>
            </a:pPr>
            <a:r>
              <a:rPr lang="pt-PT" dirty="0" err="1"/>
              <a:t>Generalized</a:t>
            </a:r>
            <a:r>
              <a:rPr lang="pt-PT" dirty="0"/>
              <a:t> </a:t>
            </a:r>
            <a:r>
              <a:rPr lang="pt-PT" dirty="0" err="1"/>
              <a:t>floating</a:t>
            </a:r>
            <a:r>
              <a:rPr lang="pt-PT" dirty="0"/>
              <a:t> for </a:t>
            </a:r>
            <a:r>
              <a:rPr lang="pt-PT" dirty="0" err="1"/>
              <a:t>most</a:t>
            </a:r>
            <a:r>
              <a:rPr lang="pt-PT" dirty="0"/>
              <a:t> </a:t>
            </a:r>
            <a:r>
              <a:rPr lang="pt-PT" dirty="0" err="1"/>
              <a:t>industrialized</a:t>
            </a:r>
            <a:r>
              <a:rPr lang="pt-PT" dirty="0"/>
              <a:t> countries.</a:t>
            </a:r>
          </a:p>
          <a:p>
            <a:pPr>
              <a:spcBef>
                <a:spcPts val="1200"/>
              </a:spcBef>
            </a:pPr>
            <a:r>
              <a:rPr lang="pt-PT" dirty="0"/>
              <a:t>1979 - </a:t>
            </a:r>
            <a:r>
              <a:rPr lang="pt-PT" dirty="0" err="1"/>
              <a:t>European</a:t>
            </a:r>
            <a:r>
              <a:rPr lang="pt-PT" dirty="0"/>
              <a:t> </a:t>
            </a:r>
            <a:r>
              <a:rPr lang="pt-PT" dirty="0" err="1"/>
              <a:t>Monetary</a:t>
            </a:r>
            <a:r>
              <a:rPr lang="pt-PT" dirty="0"/>
              <a:t> </a:t>
            </a:r>
            <a:r>
              <a:rPr lang="pt-PT" dirty="0" err="1"/>
              <a:t>System</a:t>
            </a:r>
            <a:r>
              <a:rPr lang="pt-PT" dirty="0"/>
              <a:t> (EMS) </a:t>
            </a:r>
          </a:p>
          <a:p>
            <a:pPr lvl="1">
              <a:spcBef>
                <a:spcPts val="1200"/>
              </a:spcBef>
            </a:pPr>
            <a:r>
              <a:rPr lang="pt-PT" dirty="0" err="1"/>
              <a:t>Fixed</a:t>
            </a:r>
            <a:r>
              <a:rPr lang="pt-PT" dirty="0"/>
              <a:t> </a:t>
            </a:r>
            <a:r>
              <a:rPr lang="pt-PT" dirty="0" err="1"/>
              <a:t>but</a:t>
            </a:r>
            <a:r>
              <a:rPr lang="pt-PT" dirty="0"/>
              <a:t> </a:t>
            </a:r>
            <a:r>
              <a:rPr lang="pt-PT" dirty="0" err="1"/>
              <a:t>adjustable</a:t>
            </a:r>
            <a:r>
              <a:rPr lang="pt-PT" dirty="0"/>
              <a:t> Exchange Rates: </a:t>
            </a:r>
            <a:r>
              <a:rPr lang="pt-PT" dirty="0" err="1"/>
              <a:t>currency</a:t>
            </a:r>
            <a:r>
              <a:rPr lang="pt-PT" dirty="0"/>
              <a:t> </a:t>
            </a:r>
            <a:r>
              <a:rPr lang="pt-PT" dirty="0" err="1"/>
              <a:t>bands</a:t>
            </a:r>
            <a:endParaRPr lang="pt-PT" dirty="0"/>
          </a:p>
          <a:p>
            <a:pPr lvl="1">
              <a:spcBef>
                <a:spcPts val="1200"/>
              </a:spcBef>
            </a:pPr>
            <a:r>
              <a:rPr lang="pt-PT" dirty="0"/>
              <a:t>ECU: </a:t>
            </a:r>
            <a:r>
              <a:rPr lang="pt-PT" dirty="0" err="1"/>
              <a:t>weighted</a:t>
            </a:r>
            <a:r>
              <a:rPr lang="pt-PT" dirty="0"/>
              <a:t> </a:t>
            </a:r>
            <a:r>
              <a:rPr lang="pt-PT" dirty="0" err="1"/>
              <a:t>average</a:t>
            </a:r>
            <a:r>
              <a:rPr lang="pt-PT" dirty="0"/>
              <a:t> of </a:t>
            </a:r>
            <a:r>
              <a:rPr lang="pt-PT" dirty="0" err="1"/>
              <a:t>participating</a:t>
            </a:r>
            <a:r>
              <a:rPr lang="pt-PT" dirty="0"/>
              <a:t> </a:t>
            </a:r>
            <a:r>
              <a:rPr lang="pt-PT" dirty="0" err="1"/>
              <a:t>currencies</a:t>
            </a:r>
            <a:endParaRPr lang="pt-PT" dirty="0"/>
          </a:p>
          <a:p>
            <a:pPr>
              <a:spcBef>
                <a:spcPts val="1200"/>
              </a:spcBef>
            </a:pPr>
            <a:r>
              <a:rPr lang="pt-PT" dirty="0"/>
              <a:t>1989 – Delors </a:t>
            </a:r>
            <a:r>
              <a:rPr lang="pt-PT" dirty="0" err="1"/>
              <a:t>Report</a:t>
            </a:r>
            <a:r>
              <a:rPr lang="pt-PT" dirty="0"/>
              <a:t>: 3 </a:t>
            </a:r>
            <a:r>
              <a:rPr lang="pt-PT" dirty="0" err="1"/>
              <a:t>stages</a:t>
            </a:r>
            <a:r>
              <a:rPr lang="pt-PT" dirty="0"/>
              <a:t> </a:t>
            </a:r>
            <a:r>
              <a:rPr lang="pt-PT" dirty="0" err="1"/>
              <a:t>until</a:t>
            </a:r>
            <a:r>
              <a:rPr lang="pt-PT" dirty="0"/>
              <a:t> </a:t>
            </a:r>
            <a:r>
              <a:rPr lang="pt-PT" dirty="0" err="1"/>
              <a:t>European</a:t>
            </a:r>
            <a:r>
              <a:rPr lang="pt-PT" dirty="0"/>
              <a:t> </a:t>
            </a:r>
            <a:r>
              <a:rPr lang="pt-PT" dirty="0" err="1"/>
              <a:t>Monetary</a:t>
            </a:r>
            <a:r>
              <a:rPr lang="pt-PT" dirty="0"/>
              <a:t> </a:t>
            </a:r>
            <a:r>
              <a:rPr lang="pt-PT" dirty="0" err="1"/>
              <a:t>Union</a:t>
            </a:r>
            <a:r>
              <a:rPr lang="pt-PT" dirty="0"/>
              <a:t> (EMU) and Single </a:t>
            </a:r>
            <a:r>
              <a:rPr lang="pt-PT" dirty="0" err="1"/>
              <a:t>Currency</a:t>
            </a:r>
            <a:r>
              <a:rPr lang="pt-PT" dirty="0"/>
              <a:t>.</a:t>
            </a:r>
          </a:p>
          <a:p>
            <a:pPr lvl="1">
              <a:spcBef>
                <a:spcPts val="1200"/>
              </a:spcBef>
            </a:pPr>
            <a:r>
              <a:rPr lang="pt-PT" dirty="0"/>
              <a:t> 1st </a:t>
            </a:r>
            <a:r>
              <a:rPr lang="pt-PT" dirty="0" err="1"/>
              <a:t>stage</a:t>
            </a:r>
            <a:r>
              <a:rPr lang="pt-PT" dirty="0"/>
              <a:t> </a:t>
            </a:r>
            <a:r>
              <a:rPr lang="pt-PT" dirty="0" err="1"/>
              <a:t>started</a:t>
            </a:r>
            <a:r>
              <a:rPr lang="pt-PT" dirty="0"/>
              <a:t> in </a:t>
            </a:r>
            <a:r>
              <a:rPr lang="pt-PT" dirty="0" err="1"/>
              <a:t>July</a:t>
            </a:r>
            <a:r>
              <a:rPr lang="pt-PT" dirty="0"/>
              <a:t> 1990. </a:t>
            </a:r>
          </a:p>
          <a:p>
            <a:pPr lvl="1">
              <a:spcBef>
                <a:spcPts val="1200"/>
              </a:spcBef>
            </a:pPr>
            <a:r>
              <a:rPr lang="pt-PT" dirty="0" err="1"/>
              <a:t>Last</a:t>
            </a:r>
            <a:r>
              <a:rPr lang="pt-PT" dirty="0"/>
              <a:t> </a:t>
            </a:r>
            <a:r>
              <a:rPr lang="pt-PT" dirty="0" err="1"/>
              <a:t>stage</a:t>
            </a:r>
            <a:r>
              <a:rPr lang="pt-PT" dirty="0"/>
              <a:t>: 1 </a:t>
            </a:r>
            <a:r>
              <a:rPr lang="pt-PT" dirty="0" err="1"/>
              <a:t>January</a:t>
            </a:r>
            <a:r>
              <a:rPr lang="pt-PT" dirty="0"/>
              <a:t> 1999 - Exchange rates </a:t>
            </a:r>
            <a:r>
              <a:rPr lang="pt-PT" dirty="0" err="1"/>
              <a:t>between</a:t>
            </a:r>
            <a:r>
              <a:rPr lang="pt-PT" dirty="0"/>
              <a:t> </a:t>
            </a:r>
            <a:r>
              <a:rPr lang="pt-PT" dirty="0" err="1"/>
              <a:t>European</a:t>
            </a:r>
            <a:r>
              <a:rPr lang="pt-PT" dirty="0"/>
              <a:t> </a:t>
            </a:r>
            <a:r>
              <a:rPr lang="pt-PT" dirty="0" err="1"/>
              <a:t>currencies</a:t>
            </a:r>
            <a:r>
              <a:rPr lang="pt-PT" dirty="0"/>
              <a:t> </a:t>
            </a:r>
            <a:r>
              <a:rPr lang="pt-PT" dirty="0" err="1"/>
              <a:t>irrevocably</a:t>
            </a:r>
            <a:r>
              <a:rPr lang="pt-PT" dirty="0"/>
              <a:t> </a:t>
            </a:r>
            <a:r>
              <a:rPr lang="pt-PT" dirty="0" err="1"/>
              <a:t>fixed</a:t>
            </a:r>
            <a:r>
              <a:rPr lang="pt-PT" dirty="0"/>
              <a:t>. Euro </a:t>
            </a:r>
            <a:r>
              <a:rPr lang="pt-PT" dirty="0" err="1"/>
              <a:t>remained</a:t>
            </a:r>
            <a:r>
              <a:rPr lang="pt-PT" dirty="0"/>
              <a:t> a </a:t>
            </a:r>
            <a:r>
              <a:rPr lang="pt-PT" dirty="0" err="1"/>
              <a:t>book</a:t>
            </a:r>
            <a:r>
              <a:rPr lang="pt-PT" dirty="0"/>
              <a:t> </a:t>
            </a:r>
            <a:r>
              <a:rPr lang="pt-PT" dirty="0" err="1"/>
              <a:t>currency</a:t>
            </a:r>
            <a:r>
              <a:rPr lang="pt-PT" dirty="0"/>
              <a:t> </a:t>
            </a:r>
            <a:r>
              <a:rPr lang="pt-PT" dirty="0" err="1"/>
              <a:t>only</a:t>
            </a:r>
            <a:r>
              <a:rPr lang="pt-PT" dirty="0"/>
              <a:t>. </a:t>
            </a:r>
          </a:p>
          <a:p>
            <a:pPr lvl="1">
              <a:spcBef>
                <a:spcPts val="1200"/>
              </a:spcBef>
            </a:pPr>
            <a:r>
              <a:rPr lang="pt-PT" dirty="0"/>
              <a:t>1 </a:t>
            </a:r>
            <a:r>
              <a:rPr lang="pt-PT" dirty="0" err="1"/>
              <a:t>January</a:t>
            </a:r>
            <a:r>
              <a:rPr lang="pt-PT" dirty="0"/>
              <a:t> 2002 – Euro notes and coins </a:t>
            </a:r>
            <a:r>
              <a:rPr lang="pt-PT" dirty="0" err="1"/>
              <a:t>started</a:t>
            </a:r>
            <a:r>
              <a:rPr lang="pt-PT" dirty="0"/>
              <a:t> to </a:t>
            </a:r>
            <a:r>
              <a:rPr lang="pt-PT" dirty="0" err="1"/>
              <a:t>circulate</a:t>
            </a:r>
            <a:r>
              <a:rPr lang="pt-PT" dirty="0"/>
              <a:t> </a:t>
            </a:r>
            <a:r>
              <a:rPr lang="pt-PT" dirty="0" err="1"/>
              <a:t>alongside</a:t>
            </a:r>
            <a:r>
              <a:rPr lang="pt-PT" dirty="0"/>
              <a:t> </a:t>
            </a:r>
            <a:r>
              <a:rPr lang="pt-PT" dirty="0" err="1"/>
              <a:t>national</a:t>
            </a:r>
            <a:r>
              <a:rPr lang="pt-PT" dirty="0"/>
              <a:t> notes and coins. </a:t>
            </a:r>
            <a:r>
              <a:rPr lang="pt-PT" dirty="0" err="1"/>
              <a:t>These</a:t>
            </a:r>
            <a:r>
              <a:rPr lang="pt-PT" dirty="0"/>
              <a:t> </a:t>
            </a:r>
            <a:r>
              <a:rPr lang="pt-PT" dirty="0" err="1"/>
              <a:t>were</a:t>
            </a:r>
            <a:r>
              <a:rPr lang="pt-PT" dirty="0"/>
              <a:t> </a:t>
            </a:r>
            <a:r>
              <a:rPr lang="pt-PT" dirty="0" err="1"/>
              <a:t>gradually</a:t>
            </a:r>
            <a:r>
              <a:rPr lang="pt-PT" dirty="0"/>
              <a:t> </a:t>
            </a:r>
            <a:r>
              <a:rPr lang="pt-PT" dirty="0" err="1"/>
              <a:t>withdrawn</a:t>
            </a:r>
            <a:endParaRPr lang="pt-PT" dirty="0"/>
          </a:p>
        </p:txBody>
      </p:sp>
      <p:sp>
        <p:nvSpPr>
          <p:cNvPr id="4" name="Slide Number Placeholder 3"/>
          <p:cNvSpPr>
            <a:spLocks noGrp="1"/>
          </p:cNvSpPr>
          <p:nvPr>
            <p:ph type="sldNum" sz="quarter" idx="12"/>
          </p:nvPr>
        </p:nvSpPr>
        <p:spPr/>
        <p:txBody>
          <a:bodyPr/>
          <a:lstStyle/>
          <a:p>
            <a:pPr>
              <a:defRPr/>
            </a:pPr>
            <a:fld id="{C20ED796-6CA1-4D0F-B525-FBA9146BDC2A}" type="slidenum">
              <a:rPr lang="pt-PT" smtClean="0"/>
              <a:pPr>
                <a:defRPr/>
              </a:pPr>
              <a:t>8</a:t>
            </a:fld>
            <a:endParaRPr lang="pt-PT"/>
          </a:p>
        </p:txBody>
      </p:sp>
      <p:sp>
        <p:nvSpPr>
          <p:cNvPr id="5" name="Title 1"/>
          <p:cNvSpPr>
            <a:spLocks noGrp="1"/>
          </p:cNvSpPr>
          <p:nvPr>
            <p:ph type="title"/>
          </p:nvPr>
        </p:nvSpPr>
        <p:spPr>
          <a:xfrm>
            <a:off x="914400" y="274638"/>
            <a:ext cx="7772400" cy="706090"/>
          </a:xfrm>
        </p:spPr>
        <p:txBody>
          <a:bodyPr/>
          <a:lstStyle/>
          <a:p>
            <a:r>
              <a:rPr lang="en-US" dirty="0"/>
              <a:t>Post - Bretton Woods</a:t>
            </a:r>
            <a:endParaRPr lang="pt-PT" dirty="0"/>
          </a:p>
        </p:txBody>
      </p:sp>
    </p:spTree>
    <p:extLst>
      <p:ext uri="{BB962C8B-B14F-4D97-AF65-F5344CB8AC3E}">
        <p14:creationId xmlns:p14="http://schemas.microsoft.com/office/powerpoint/2010/main" val="3252950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2"/>
          <p:cNvSpPr>
            <a:spLocks noGrp="1"/>
          </p:cNvSpPr>
          <p:nvPr>
            <p:ph type="sldNum" sz="quarter" idx="12"/>
          </p:nvPr>
        </p:nvSpPr>
        <p:spPr/>
        <p:txBody>
          <a:bodyPr/>
          <a:lstStyle/>
          <a:p>
            <a:pPr>
              <a:defRPr/>
            </a:pPr>
            <a:fld id="{758AB6BB-FDE1-43ED-8D04-0449748777A3}" type="slidenum">
              <a:rPr lang="pt-PT"/>
              <a:pPr>
                <a:defRPr/>
              </a:pPr>
              <a:t>9</a:t>
            </a:fld>
            <a:endParaRPr lang="pt-PT" dirty="0"/>
          </a:p>
        </p:txBody>
      </p:sp>
      <p:sp>
        <p:nvSpPr>
          <p:cNvPr id="7171" name="Content Placeholder 2"/>
          <p:cNvSpPr>
            <a:spLocks noGrp="1"/>
          </p:cNvSpPr>
          <p:nvPr>
            <p:ph sz="quarter" idx="1"/>
          </p:nvPr>
        </p:nvSpPr>
        <p:spPr>
          <a:xfrm>
            <a:off x="914400" y="571500"/>
            <a:ext cx="7772400" cy="5448300"/>
          </a:xfrm>
        </p:spPr>
        <p:txBody>
          <a:bodyPr/>
          <a:lstStyle/>
          <a:p>
            <a:pPr>
              <a:buFont typeface="Wingdings 2" pitchFamily="18" charset="2"/>
              <a:buNone/>
              <a:defRPr/>
            </a:pPr>
            <a:endParaRPr lang="pt-PT" dirty="0">
              <a:solidFill>
                <a:schemeClr val="accent1"/>
              </a:solidFill>
              <a:effectLst>
                <a:outerShdw blurRad="38100" dist="38100" dir="2700000" algn="tl">
                  <a:srgbClr val="000000">
                    <a:alpha val="43137"/>
                  </a:srgbClr>
                </a:outerShdw>
              </a:effectLst>
            </a:endParaRPr>
          </a:p>
          <a:p>
            <a:pPr>
              <a:spcAft>
                <a:spcPts val="600"/>
              </a:spcAft>
              <a:defRPr/>
            </a:pPr>
            <a:r>
              <a:rPr lang="en-US" sz="2400" dirty="0"/>
              <a:t>Textbooks classify exchange rate regimes in one of two categories: fixed </a:t>
            </a:r>
            <a:r>
              <a:rPr lang="en-US" sz="2400" i="1" dirty="0"/>
              <a:t>vs</a:t>
            </a:r>
            <a:r>
              <a:rPr lang="en-US" sz="2400" dirty="0"/>
              <a:t> floating. There are more variations.</a:t>
            </a:r>
          </a:p>
          <a:p>
            <a:pPr>
              <a:spcAft>
                <a:spcPts val="600"/>
              </a:spcAft>
              <a:defRPr/>
            </a:pPr>
            <a:r>
              <a:rPr lang="en-US" sz="2400" i="1" dirty="0"/>
              <a:t>De facto </a:t>
            </a:r>
            <a:r>
              <a:rPr lang="en-US" sz="2400" dirty="0"/>
              <a:t>regime</a:t>
            </a:r>
            <a:r>
              <a:rPr lang="en-US" sz="2400" i="1" dirty="0"/>
              <a:t>s </a:t>
            </a:r>
            <a:r>
              <a:rPr lang="en-US" sz="2400" dirty="0"/>
              <a:t>may be different from </a:t>
            </a:r>
            <a:r>
              <a:rPr lang="en-US" sz="2400" i="1" dirty="0"/>
              <a:t>De jure </a:t>
            </a:r>
            <a:r>
              <a:rPr lang="en-US" sz="2400" dirty="0"/>
              <a:t>regimes</a:t>
            </a:r>
            <a:r>
              <a:rPr lang="en-US" sz="2400" i="1" dirty="0"/>
              <a:t>.</a:t>
            </a:r>
          </a:p>
          <a:p>
            <a:pPr lvl="1">
              <a:spcAft>
                <a:spcPts val="600"/>
              </a:spcAft>
              <a:defRPr/>
            </a:pPr>
            <a:r>
              <a:rPr lang="pt-PT" sz="2200" dirty="0"/>
              <a:t>Hypotheses tested with one type of classification and with the other may yield different </a:t>
            </a:r>
            <a:r>
              <a:rPr lang="pt-PT" sz="2200" dirty="0" err="1"/>
              <a:t>results</a:t>
            </a:r>
            <a:r>
              <a:rPr lang="pt-PT" sz="2200" dirty="0" smtClean="0"/>
              <a:t>. </a:t>
            </a:r>
            <a:r>
              <a:rPr lang="pt-PT" sz="2200" dirty="0" err="1" smtClean="0"/>
              <a:t>Different</a:t>
            </a:r>
            <a:r>
              <a:rPr lang="pt-PT" sz="2200" dirty="0" smtClean="0"/>
              <a:t> </a:t>
            </a:r>
            <a:r>
              <a:rPr lang="pt-PT" sz="2200" dirty="0" err="1" smtClean="0"/>
              <a:t>techniques</a:t>
            </a:r>
            <a:r>
              <a:rPr lang="pt-PT" sz="2200" dirty="0" smtClean="0"/>
              <a:t> </a:t>
            </a:r>
            <a:r>
              <a:rPr lang="pt-PT" sz="2200" dirty="0" err="1" smtClean="0"/>
              <a:t>produce</a:t>
            </a:r>
            <a:r>
              <a:rPr lang="pt-PT" sz="2200" dirty="0" smtClean="0"/>
              <a:t> </a:t>
            </a:r>
            <a:r>
              <a:rPr lang="pt-PT" sz="2200" dirty="0" err="1" smtClean="0"/>
              <a:t>different</a:t>
            </a:r>
            <a:r>
              <a:rPr lang="pt-PT" sz="2200" dirty="0" smtClean="0"/>
              <a:t> </a:t>
            </a:r>
            <a:r>
              <a:rPr lang="pt-PT" sz="2200" dirty="0" err="1" smtClean="0"/>
              <a:t>classifications</a:t>
            </a:r>
            <a:r>
              <a:rPr lang="pt-PT" sz="2200" dirty="0" smtClean="0"/>
              <a:t>. </a:t>
            </a:r>
            <a:endParaRPr lang="pt-PT" sz="2200" dirty="0"/>
          </a:p>
          <a:p>
            <a:pPr lvl="1">
              <a:spcAft>
                <a:spcPts val="600"/>
              </a:spcAft>
              <a:defRPr/>
            </a:pPr>
            <a:r>
              <a:rPr lang="pt-PT" sz="2200" dirty="0"/>
              <a:t>Reinhart and Rogoff (2004) classification – statistical analysis of observed exchange rate  1946-2001, 153 countries. They combine official announcements, inflation performance and exchange rate changes and identify 15 </a:t>
            </a:r>
            <a:r>
              <a:rPr lang="pt-PT" sz="2200" i="1" dirty="0"/>
              <a:t>de facto </a:t>
            </a:r>
            <a:r>
              <a:rPr lang="pt-PT" sz="2200" dirty="0"/>
              <a:t>ER regimes, distinguishing floating with high inflation from other floating. </a:t>
            </a:r>
          </a:p>
          <a:p>
            <a:pPr marL="319088" lvl="1" indent="0">
              <a:spcAft>
                <a:spcPts val="600"/>
              </a:spcAft>
              <a:buNone/>
              <a:defRPr/>
            </a:pPr>
            <a:r>
              <a:rPr lang="pt-PT" sz="2200" dirty="0"/>
              <a:t>   Since the 80’s, more than 50% of </a:t>
            </a:r>
            <a:r>
              <a:rPr lang="pt-PT" sz="2200" i="1" dirty="0"/>
              <a:t>the jure </a:t>
            </a:r>
            <a:r>
              <a:rPr lang="pt-PT" sz="2200" dirty="0"/>
              <a:t>floats were </a:t>
            </a:r>
            <a:r>
              <a:rPr lang="pt-PT" sz="2200" i="1" dirty="0"/>
              <a:t>de facto </a:t>
            </a:r>
            <a:r>
              <a:rPr lang="pt-PT" sz="2200" dirty="0"/>
              <a:t>pegs.</a:t>
            </a:r>
          </a:p>
        </p:txBody>
      </p:sp>
      <p:sp>
        <p:nvSpPr>
          <p:cNvPr id="4" name="Slide Number Placeholder 3"/>
          <p:cNvSpPr txBox="1">
            <a:spLocks noGrp="1"/>
          </p:cNvSpPr>
          <p:nvPr/>
        </p:nvSpPr>
        <p:spPr>
          <a:xfrm>
            <a:off x="146050" y="6210300"/>
            <a:ext cx="457200" cy="457200"/>
          </a:xfrm>
          <a:prstGeom prst="ellipse">
            <a:avLst/>
          </a:prstGeom>
          <a:solidFill>
            <a:schemeClr val="accent1"/>
          </a:solidFill>
        </p:spPr>
        <p:txBody>
          <a:bodyPr wrap="none" lIns="0" tIns="0" rIns="0" bIns="0" anchor="ctr" anchorCtr="1"/>
          <a:lstStyle/>
          <a:p>
            <a:pPr algn="ctr" fontAlgn="auto">
              <a:spcBef>
                <a:spcPts val="0"/>
              </a:spcBef>
              <a:spcAft>
                <a:spcPts val="0"/>
              </a:spcAft>
              <a:defRPr/>
            </a:pPr>
            <a:fld id="{02C0009F-A220-4324-970E-808B771F73D1}" type="slidenum">
              <a:rPr lang="pt-PT" sz="1400">
                <a:solidFill>
                  <a:srgbClr val="FFFFFF"/>
                </a:solidFill>
                <a:latin typeface="+mj-lt"/>
                <a:ea typeface="+mj-ea"/>
                <a:cs typeface="+mj-cs"/>
              </a:rPr>
              <a:pPr algn="ctr" fontAlgn="auto">
                <a:spcBef>
                  <a:spcPts val="0"/>
                </a:spcBef>
                <a:spcAft>
                  <a:spcPts val="0"/>
                </a:spcAft>
                <a:defRPr/>
              </a:pPr>
              <a:t>9</a:t>
            </a:fld>
            <a:endParaRPr lang="pt-PT" sz="1400" dirty="0">
              <a:solidFill>
                <a:srgbClr val="FFFFFF"/>
              </a:solidFill>
              <a:latin typeface="+mj-lt"/>
              <a:ea typeface="+mj-ea"/>
              <a:cs typeface="+mj-cs"/>
            </a:endParaRPr>
          </a:p>
        </p:txBody>
      </p:sp>
      <p:sp>
        <p:nvSpPr>
          <p:cNvPr id="2" name="Rectangle 1"/>
          <p:cNvSpPr/>
          <p:nvPr/>
        </p:nvSpPr>
        <p:spPr>
          <a:xfrm>
            <a:off x="1043608" y="5911914"/>
            <a:ext cx="7643192" cy="646331"/>
          </a:xfrm>
          <a:prstGeom prst="rect">
            <a:avLst/>
          </a:prstGeom>
        </p:spPr>
        <p:txBody>
          <a:bodyPr wrap="square">
            <a:spAutoFit/>
          </a:bodyPr>
          <a:lstStyle/>
          <a:p>
            <a:r>
              <a:rPr lang="en-US" dirty="0">
                <a:solidFill>
                  <a:srgbClr val="222222"/>
                </a:solidFill>
                <a:latin typeface="+mn-lt"/>
              </a:rPr>
              <a:t>Reinhart, C. M., &amp; Rogoff, K. S. (2004). The modern history of exchange rate arrangements: a reinterpretation. </a:t>
            </a:r>
            <a:r>
              <a:rPr lang="en-US" i="1" dirty="0" smtClean="0">
                <a:solidFill>
                  <a:srgbClr val="222222"/>
                </a:solidFill>
                <a:latin typeface="+mn-lt"/>
              </a:rPr>
              <a:t>The </a:t>
            </a:r>
            <a:r>
              <a:rPr lang="en-US" i="1" dirty="0">
                <a:solidFill>
                  <a:srgbClr val="222222"/>
                </a:solidFill>
                <a:latin typeface="+mn-lt"/>
              </a:rPr>
              <a:t>Quarterly Journal of </a:t>
            </a:r>
            <a:r>
              <a:rPr lang="en-US" i="1" dirty="0" smtClean="0">
                <a:solidFill>
                  <a:srgbClr val="222222"/>
                </a:solidFill>
                <a:latin typeface="+mn-lt"/>
              </a:rPr>
              <a:t>Economics</a:t>
            </a:r>
            <a:r>
              <a:rPr lang="en-US" dirty="0">
                <a:solidFill>
                  <a:srgbClr val="222222"/>
                </a:solidFill>
                <a:latin typeface="+mn-lt"/>
              </a:rPr>
              <a:t>, </a:t>
            </a:r>
            <a:r>
              <a:rPr lang="en-US" i="1" dirty="0">
                <a:solidFill>
                  <a:srgbClr val="222222"/>
                </a:solidFill>
                <a:latin typeface="+mn-lt"/>
              </a:rPr>
              <a:t>119</a:t>
            </a:r>
            <a:r>
              <a:rPr lang="en-US" dirty="0">
                <a:solidFill>
                  <a:srgbClr val="222222"/>
                </a:solidFill>
                <a:latin typeface="+mn-lt"/>
              </a:rPr>
              <a:t>(1), 1-48.</a:t>
            </a:r>
            <a:endParaRPr lang="pt-PT" dirty="0">
              <a:latin typeface="+mn-lt"/>
            </a:endParaRPr>
          </a:p>
        </p:txBody>
      </p:sp>
      <p:cxnSp>
        <p:nvCxnSpPr>
          <p:cNvPr id="6" name="Straight Connector 5"/>
          <p:cNvCxnSpPr/>
          <p:nvPr/>
        </p:nvCxnSpPr>
        <p:spPr>
          <a:xfrm>
            <a:off x="1043608" y="5892091"/>
            <a:ext cx="244827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10661</TotalTime>
  <Words>1969</Words>
  <Application>Microsoft Office PowerPoint</Application>
  <PresentationFormat>On-screen Show (4:3)</PresentationFormat>
  <Paragraphs>268</Paragraphs>
  <Slides>33</Slides>
  <Notes>14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33</vt:i4>
      </vt:variant>
    </vt:vector>
  </HeadingPairs>
  <TitlesOfParts>
    <vt:vector size="44" baseType="lpstr">
      <vt:lpstr>Arial</vt:lpstr>
      <vt:lpstr>Calibri</vt:lpstr>
      <vt:lpstr>Franklin Gothic Book</vt:lpstr>
      <vt:lpstr>Miriam Fixed</vt:lpstr>
      <vt:lpstr>Perpetua</vt:lpstr>
      <vt:lpstr>Symbol</vt:lpstr>
      <vt:lpstr>Times New Roman</vt:lpstr>
      <vt:lpstr>Wingdings</vt:lpstr>
      <vt:lpstr>Wingdings 2</vt:lpstr>
      <vt:lpstr>Wingdings 3</vt:lpstr>
      <vt:lpstr>Equity</vt:lpstr>
      <vt:lpstr>5th session </vt:lpstr>
      <vt:lpstr>PowerPoint Presentation</vt:lpstr>
      <vt:lpstr>Gold Standard (1870-1913)</vt:lpstr>
      <vt:lpstr>Gold Standard (1870-1913)</vt:lpstr>
      <vt:lpstr>Collapse of the Gold Standard (1914-44) </vt:lpstr>
      <vt:lpstr>Bretton Woods</vt:lpstr>
      <vt:lpstr>PowerPoint Presentation</vt:lpstr>
      <vt:lpstr>Post - Bretton Woods</vt:lpstr>
      <vt:lpstr>PowerPoint Presentation</vt:lpstr>
      <vt:lpstr>PowerPoint Presentation</vt:lpstr>
      <vt:lpstr>PowerPoint Presentation</vt:lpstr>
      <vt:lpstr>PowerPoint Presentation</vt:lpstr>
      <vt:lpstr>How to choose the exchange rate regime?</vt:lpstr>
      <vt:lpstr>PowerPoint Presentation</vt:lpstr>
      <vt:lpstr>PowerPoint Presentation</vt:lpstr>
      <vt:lpstr>PowerPoint Presentation</vt:lpstr>
      <vt:lpstr>Source: Chap. 20 from Pugel.</vt:lpstr>
      <vt:lpstr>PowerPoint Presentation</vt:lpstr>
      <vt:lpstr>Source: Chap. 20 from Pugel.</vt:lpstr>
      <vt:lpstr>PowerPoint Presentation</vt:lpstr>
      <vt:lpstr>PowerPoint Presentation</vt:lpstr>
      <vt:lpstr>Source: Chap. 23 from Pugel.</vt:lpstr>
      <vt:lpstr>PowerPoint Presentation</vt:lpstr>
      <vt:lpstr>PowerPoint Presentation</vt:lpstr>
      <vt:lpstr>PowerPoint Presentation</vt:lpstr>
      <vt:lpstr>PowerPoint Presentation</vt:lpstr>
      <vt:lpstr>PowerPoint Presentation</vt:lpstr>
      <vt:lpstr>Advantages and Disadvantages of Exchange Rate Regimes</vt:lpstr>
      <vt:lpstr>Advantages and Disadvantages of Exchange Rate Regimes</vt:lpstr>
      <vt:lpstr>Advantages and Disadvantages of Exchange Rate Regimes</vt:lpstr>
      <vt:lpstr>Advantages and Disadvantages of Exchange Rate Regimes</vt:lpstr>
      <vt:lpstr>Advantages and Disadvantages of Exchange Rate Regimes</vt:lpstr>
      <vt:lpstr>Advantages and Disadvantages of Exchange Rate Regimes</vt:lpstr>
    </vt:vector>
  </TitlesOfParts>
  <Company>ISEG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3ª aula</dc:title>
  <dc:creator>pcma</dc:creator>
  <cp:lastModifiedBy>pcma@iseg.utl.pt</cp:lastModifiedBy>
  <cp:revision>584</cp:revision>
  <cp:lastPrinted>2018-10-16T14:44:08Z</cp:lastPrinted>
  <dcterms:created xsi:type="dcterms:W3CDTF">2008-10-06T14:47:59Z</dcterms:created>
  <dcterms:modified xsi:type="dcterms:W3CDTF">2018-10-16T16:24:20Z</dcterms:modified>
</cp:coreProperties>
</file>